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8" r:id="rId5"/>
    <p:sldId id="260" r:id="rId6"/>
    <p:sldId id="262" r:id="rId7"/>
    <p:sldId id="263" r:id="rId8"/>
    <p:sldId id="264" r:id="rId9"/>
    <p:sldId id="265" r:id="rId10"/>
    <p:sldId id="266" r:id="rId11"/>
    <p:sldId id="267" r:id="rId12"/>
    <p:sldId id="268" r:id="rId13"/>
    <p:sldId id="269" r:id="rId14"/>
    <p:sldId id="270" r:id="rId15"/>
    <p:sldId id="271" r:id="rId16"/>
    <p:sldId id="25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3051" autoAdjust="0"/>
  </p:normalViewPr>
  <p:slideViewPr>
    <p:cSldViewPr snapToGrid="0">
      <p:cViewPr varScale="1">
        <p:scale>
          <a:sx n="60" d="100"/>
          <a:sy n="60" d="100"/>
        </p:scale>
        <p:origin x="155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C06CC6-72C4-4E78-A3FE-057E5C191436}" type="datetimeFigureOut">
              <a:rPr lang="en-CA" smtClean="0"/>
              <a:t>2025-08-12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6CB9A5-8CC5-4806-A41D-C0EE99ADF6F6}" type="slidenum">
              <a:rPr lang="en-CA" smtClean="0"/>
              <a:t>‹#›</a:t>
            </a:fld>
            <a:endParaRPr lang="en-CA"/>
          </a:p>
        </p:txBody>
      </p:sp>
    </p:spTree>
    <p:extLst>
      <p:ext uri="{BB962C8B-B14F-4D97-AF65-F5344CB8AC3E}">
        <p14:creationId xmlns:p14="http://schemas.microsoft.com/office/powerpoint/2010/main" val="1210803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Welcome to the College for Arts and Technology! My name is [Your Name], and I’m [Your Position]. It’s wonderful to have you here as part of our international student community.</a:t>
            </a:r>
            <a:endParaRPr lang="en-US" dirty="0"/>
          </a:p>
          <a:p>
            <a:pPr marL="171450" indent="-171450">
              <a:buFont typeface="Arial" panose="020B0604020202020204" pitchFamily="34" charset="0"/>
              <a:buChar char="•"/>
            </a:pPr>
            <a:r>
              <a:rPr lang="en-US" i="1" dirty="0"/>
              <a:t>This orientation is about giving you the tools, resources, and confidence to thrive academically, socially, and personally while you study here.</a:t>
            </a:r>
            <a:endParaRPr lang="en-US" i="0" dirty="0"/>
          </a:p>
          <a:p>
            <a:pPr marL="171450" indent="-171450">
              <a:buFont typeface="Arial" panose="020B0604020202020204" pitchFamily="34" charset="0"/>
              <a:buChar char="•"/>
            </a:pPr>
            <a:r>
              <a:rPr lang="en-US" i="1" dirty="0"/>
              <a:t>We’ll talk about living in Kelowna, understanding your program, Canadian classroom expectations, and where to go for help.</a:t>
            </a:r>
            <a:endParaRPr lang="en-US" i="0" dirty="0"/>
          </a:p>
          <a:p>
            <a:pPr marL="171450" indent="-171450">
              <a:buFont typeface="Arial" panose="020B0604020202020204" pitchFamily="34" charset="0"/>
              <a:buChar char="•"/>
            </a:pPr>
            <a:r>
              <a:rPr lang="en-US" i="1" dirty="0"/>
              <a:t>Please ask questions throughout — if you’re wondering about something, chances are others are too.</a:t>
            </a:r>
            <a:endParaRPr lang="en-US" i="0" dirty="0"/>
          </a:p>
          <a:p>
            <a:pPr marL="171450" indent="-171450">
              <a:buFont typeface="Arial" panose="020B0604020202020204" pitchFamily="34" charset="0"/>
              <a:buChar char="•"/>
            </a:pPr>
            <a:r>
              <a:rPr lang="en-US" i="1" dirty="0"/>
              <a:t>By the end of today, you’ll know where to find information, who to contact for support, and how to set yourself up for success here at CAT.</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2</a:t>
            </a:fld>
            <a:endParaRPr lang="en-CA"/>
          </a:p>
        </p:txBody>
      </p:sp>
    </p:spTree>
    <p:extLst>
      <p:ext uri="{BB962C8B-B14F-4D97-AF65-F5344CB8AC3E}">
        <p14:creationId xmlns:p14="http://schemas.microsoft.com/office/powerpoint/2010/main" val="2859610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College for Arts and Technology is known for small class sizes, industry-experienced instructors, and strong support for students.  Our Mission is to “Empower through Education.” </a:t>
            </a:r>
            <a:endParaRPr lang="en-US" dirty="0"/>
          </a:p>
          <a:p>
            <a:pPr marL="171450" indent="-171450">
              <a:buFont typeface="Arial" panose="020B0604020202020204" pitchFamily="34" charset="0"/>
              <a:buChar char="•"/>
            </a:pPr>
            <a:r>
              <a:rPr lang="en-US" i="1" dirty="0"/>
              <a:t>Kelowna is located in the Okanagan Valley — known for its beautiful scenery, mild winters, and a vibrant arts and tech community.</a:t>
            </a:r>
            <a:endParaRPr lang="en-US" dirty="0"/>
          </a:p>
          <a:p>
            <a:pPr marL="171450" indent="-171450">
              <a:buFont typeface="Arial" panose="020B0604020202020204" pitchFamily="34" charset="0"/>
              <a:buChar char="•"/>
            </a:pPr>
            <a:r>
              <a:rPr lang="en-US" i="1" dirty="0"/>
              <a:t>It’s a safe and welcoming city for students, with opportunities for both study and recreation — from lakes and hiking trails to cultural events.</a:t>
            </a:r>
            <a:endParaRPr lang="en-US" dirty="0"/>
          </a:p>
          <a:p>
            <a:pPr marL="171450" indent="-171450">
              <a:buFont typeface="Arial" panose="020B0604020202020204" pitchFamily="34" charset="0"/>
              <a:buChar char="•"/>
            </a:pPr>
            <a:r>
              <a:rPr lang="en-US" i="1" dirty="0"/>
              <a:t>We’re excited for you to be part of this city and community.</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3</a:t>
            </a:fld>
            <a:endParaRPr lang="en-CA"/>
          </a:p>
        </p:txBody>
      </p:sp>
    </p:spTree>
    <p:extLst>
      <p:ext uri="{BB962C8B-B14F-4D97-AF65-F5344CB8AC3E}">
        <p14:creationId xmlns:p14="http://schemas.microsoft.com/office/powerpoint/2010/main" val="1901420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Settling into a new city means learning how to get around and take care of everyday needs.</a:t>
            </a:r>
            <a:endParaRPr lang="en-US" dirty="0"/>
          </a:p>
          <a:p>
            <a:pPr marL="171450" indent="-171450">
              <a:buFont typeface="Arial" panose="020B0604020202020204" pitchFamily="34" charset="0"/>
              <a:buChar char="•"/>
            </a:pPr>
            <a:r>
              <a:rPr lang="en-US" i="1" dirty="0"/>
              <a:t>Transportation: BC Transit buses connect most parts of Kelowna. Monthly student passes are available. Biking and walking are also great options — we have lots of bike lanes.</a:t>
            </a:r>
            <a:endParaRPr lang="en-US" dirty="0"/>
          </a:p>
          <a:p>
            <a:pPr marL="171450" indent="-171450">
              <a:buFont typeface="Arial" panose="020B0604020202020204" pitchFamily="34" charset="0"/>
              <a:buChar char="•"/>
            </a:pPr>
            <a:r>
              <a:rPr lang="en-US" i="1" dirty="0"/>
              <a:t>Childcare: If you have children, the Kelowna Child Care Society is a great starting point to find licensed care.</a:t>
            </a:r>
            <a:endParaRPr lang="en-US" dirty="0"/>
          </a:p>
          <a:p>
            <a:pPr marL="171450" indent="-171450">
              <a:buFont typeface="Arial" panose="020B0604020202020204" pitchFamily="34" charset="0"/>
              <a:buChar char="•"/>
            </a:pPr>
            <a:r>
              <a:rPr lang="en-US" i="1" dirty="0"/>
              <a:t>Communications: You can choose from mobile providers like </a:t>
            </a:r>
            <a:r>
              <a:rPr lang="en-US" i="1" dirty="0" err="1"/>
              <a:t>Telus</a:t>
            </a:r>
            <a:r>
              <a:rPr lang="en-US" i="1" dirty="0"/>
              <a:t>, Rogers, Bell, or Freedom Mobile. Setting up a plan requires ID and sometimes proof of address.</a:t>
            </a:r>
            <a:endParaRPr lang="en-US" dirty="0"/>
          </a:p>
          <a:p>
            <a:pPr marL="171450" indent="-171450">
              <a:buFont typeface="Arial" panose="020B0604020202020204" pitchFamily="34" charset="0"/>
              <a:buChar char="•"/>
            </a:pPr>
            <a:r>
              <a:rPr lang="en-US" i="1" dirty="0"/>
              <a:t>Banking: Major banks like RBC, TD, CIBC, BMO, and Scotiabank have branches here. You’ll need ID and proof of enrollment to open an account.</a:t>
            </a:r>
            <a:endParaRPr lang="en-US" dirty="0"/>
          </a:p>
          <a:p>
            <a:pPr marL="171450" indent="-171450">
              <a:buFont typeface="Arial" panose="020B0604020202020204" pitchFamily="34" charset="0"/>
              <a:buChar char="•"/>
            </a:pPr>
            <a:r>
              <a:rPr lang="en-US" i="1" dirty="0"/>
              <a:t>Cost of Living: We recommend budgeting for housing, groceries, transportation, and other personal expenses. This will help you manage your finances while you’re here.</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4</a:t>
            </a:fld>
            <a:endParaRPr lang="en-CA"/>
          </a:p>
        </p:txBody>
      </p:sp>
    </p:spTree>
    <p:extLst>
      <p:ext uri="{BB962C8B-B14F-4D97-AF65-F5344CB8AC3E}">
        <p14:creationId xmlns:p14="http://schemas.microsoft.com/office/powerpoint/2010/main" val="2704356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Finding a safe, comfortable place to live is a priority.</a:t>
            </a:r>
            <a:endParaRPr lang="en-US" dirty="0"/>
          </a:p>
          <a:p>
            <a:pPr marL="171450" indent="-171450">
              <a:buFont typeface="Arial" panose="020B0604020202020204" pitchFamily="34" charset="0"/>
              <a:buChar char="•"/>
            </a:pPr>
            <a:r>
              <a:rPr lang="en-US" i="1" dirty="0"/>
              <a:t>Housing options include rental apartments, shared housing with roommates, and homestays.</a:t>
            </a:r>
            <a:endParaRPr lang="en-US" dirty="0"/>
          </a:p>
          <a:p>
            <a:pPr marL="171450" indent="-171450">
              <a:buFont typeface="Arial" panose="020B0604020202020204" pitchFamily="34" charset="0"/>
              <a:buChar char="•"/>
            </a:pPr>
            <a:r>
              <a:rPr lang="en-US" i="1" dirty="0"/>
              <a:t>In BC, tenants have legal protections under the Residential Tenancy Act — it’s important to know your rights and responsibilities.</a:t>
            </a:r>
            <a:endParaRPr lang="en-US" dirty="0"/>
          </a:p>
          <a:p>
            <a:pPr marL="171450" indent="-171450">
              <a:buFont typeface="Arial" panose="020B0604020202020204" pitchFamily="34" charset="0"/>
              <a:buChar char="•"/>
            </a:pPr>
            <a:r>
              <a:rPr lang="en-US" i="1" dirty="0"/>
              <a:t>Always view a place before paying a deposit, and be cautious of online rental scams.</a:t>
            </a:r>
            <a:endParaRPr lang="en-US" dirty="0"/>
          </a:p>
          <a:p>
            <a:pPr marL="171450" indent="-171450">
              <a:buFont typeface="Arial" panose="020B0604020202020204" pitchFamily="34" charset="0"/>
              <a:buChar char="•"/>
            </a:pPr>
            <a:r>
              <a:rPr lang="en-US" i="1" dirty="0"/>
              <a:t>If you live with roommates, set agreements about bills, cleaning, and quiet hours to avoid conflicts.</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5</a:t>
            </a:fld>
            <a:endParaRPr lang="en-CA"/>
          </a:p>
        </p:txBody>
      </p:sp>
    </p:spTree>
    <p:extLst>
      <p:ext uri="{BB962C8B-B14F-4D97-AF65-F5344CB8AC3E}">
        <p14:creationId xmlns:p14="http://schemas.microsoft.com/office/powerpoint/2010/main" val="1206682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You must follow the conditions on your study permit — including maintaining full-time enrollment and making academic progress.</a:t>
            </a:r>
            <a:endParaRPr lang="en-US" dirty="0"/>
          </a:p>
          <a:p>
            <a:pPr marL="171450" indent="-171450">
              <a:buFont typeface="Arial" panose="020B0604020202020204" pitchFamily="34" charset="0"/>
              <a:buChar char="•"/>
            </a:pPr>
            <a:r>
              <a:rPr lang="en-US" i="1" dirty="0"/>
              <a:t>Many international students can work up to 20 hours per week during studies and full-time during scheduled breaks — check your study permit for conditions.</a:t>
            </a:r>
            <a:endParaRPr lang="en-US" dirty="0"/>
          </a:p>
          <a:p>
            <a:pPr marL="171450" indent="-171450">
              <a:buFont typeface="Arial" panose="020B0604020202020204" pitchFamily="34" charset="0"/>
              <a:buChar char="•"/>
            </a:pPr>
            <a:r>
              <a:rPr lang="en-US" i="1" dirty="0"/>
              <a:t>The college cannot provide immigration advice — we can refer you to the right resources.</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6</a:t>
            </a:fld>
            <a:endParaRPr lang="en-CA"/>
          </a:p>
        </p:txBody>
      </p:sp>
    </p:spTree>
    <p:extLst>
      <p:ext uri="{BB962C8B-B14F-4D97-AF65-F5344CB8AC3E}">
        <p14:creationId xmlns:p14="http://schemas.microsoft.com/office/powerpoint/2010/main" val="501941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If your study permit is for six months or longer, you must apply for BC’s Medical Services Plan (MSP).</a:t>
            </a:r>
            <a:endParaRPr lang="en-US" dirty="0"/>
          </a:p>
          <a:p>
            <a:pPr marL="171450" indent="-171450">
              <a:buFont typeface="Arial" panose="020B0604020202020204" pitchFamily="34" charset="0"/>
              <a:buChar char="•"/>
            </a:pPr>
            <a:r>
              <a:rPr lang="en-US" i="1" dirty="0"/>
              <a:t>You may need private health coverage for the first three months before MSP starts.  This is part of your enrollment at the college, and if you have any questions, please follow up with our Financial Aid Officer.</a:t>
            </a:r>
            <a:endParaRPr lang="en-US" dirty="0"/>
          </a:p>
          <a:p>
            <a:pPr marL="171450" indent="-171450">
              <a:buFont typeface="Arial" panose="020B0604020202020204" pitchFamily="34" charset="0"/>
              <a:buChar char="•"/>
            </a:pPr>
            <a:r>
              <a:rPr lang="en-US" i="1" dirty="0"/>
              <a:t>Kelowna has walk-in clinics, urgent care, and the Kelowna General Hospital.</a:t>
            </a:r>
            <a:endParaRPr lang="en-US" dirty="0"/>
          </a:p>
          <a:p>
            <a:pPr marL="171450" indent="-171450">
              <a:buFont typeface="Arial" panose="020B0604020202020204" pitchFamily="34" charset="0"/>
              <a:buChar char="•"/>
            </a:pPr>
            <a:r>
              <a:rPr lang="en-US" i="1" dirty="0"/>
              <a:t>We also provide access to counselling and mental health services, including online counselling services.</a:t>
            </a:r>
            <a:endParaRPr lang="en-US" dirty="0"/>
          </a:p>
          <a:p>
            <a:pPr marL="171450" indent="-171450">
              <a:buFont typeface="Arial" panose="020B0604020202020204" pitchFamily="34" charset="0"/>
              <a:buChar char="•"/>
            </a:pPr>
            <a:r>
              <a:rPr lang="en-US" i="1" dirty="0"/>
              <a:t>Addiction and overdose prevention resources are available — free Naloxone kits can save lives, and we encourage awareness and training.  First aid is available at “The Cage,” which is also where we keep our Naloxone kit. </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7</a:t>
            </a:fld>
            <a:endParaRPr lang="en-CA"/>
          </a:p>
        </p:txBody>
      </p:sp>
    </p:spTree>
    <p:extLst>
      <p:ext uri="{BB962C8B-B14F-4D97-AF65-F5344CB8AC3E}">
        <p14:creationId xmlns:p14="http://schemas.microsoft.com/office/powerpoint/2010/main" val="1867328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Moving to a new country brings both excitement and challenges — it’s normal to experience culture shock.</a:t>
            </a:r>
            <a:endParaRPr lang="en-US" dirty="0"/>
          </a:p>
          <a:p>
            <a:pPr marL="171450" indent="-171450">
              <a:buFont typeface="Arial" panose="020B0604020202020204" pitchFamily="34" charset="0"/>
              <a:buChar char="•"/>
            </a:pPr>
            <a:r>
              <a:rPr lang="en-US" i="1" dirty="0"/>
              <a:t>In Canadian classrooms, participation and collaboration are encouraged — asking questions is a good thing.</a:t>
            </a:r>
            <a:endParaRPr lang="en-US" dirty="0"/>
          </a:p>
          <a:p>
            <a:pPr marL="171450" indent="-171450">
              <a:buFont typeface="Arial" panose="020B0604020202020204" pitchFamily="34" charset="0"/>
              <a:buChar char="•"/>
            </a:pPr>
            <a:r>
              <a:rPr lang="en-US" i="1" dirty="0"/>
              <a:t>Respect for diversity and inclusion is part of our campus culture. We have zero tolerance for discrimination or harassment.</a:t>
            </a:r>
            <a:endParaRPr lang="en-US" dirty="0"/>
          </a:p>
          <a:p>
            <a:pPr marL="171450" indent="-171450">
              <a:buFont typeface="Arial" panose="020B0604020202020204" pitchFamily="34" charset="0"/>
              <a:buChar char="•"/>
            </a:pPr>
            <a:r>
              <a:rPr lang="en-US" i="1" dirty="0"/>
              <a:t>We encourage you to engage with local events, clubs, and activities to feel part of the community.</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8</a:t>
            </a:fld>
            <a:endParaRPr lang="en-CA"/>
          </a:p>
        </p:txBody>
      </p:sp>
    </p:spTree>
    <p:extLst>
      <p:ext uri="{BB962C8B-B14F-4D97-AF65-F5344CB8AC3E}">
        <p14:creationId xmlns:p14="http://schemas.microsoft.com/office/powerpoint/2010/main" val="1113235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Attendance is important — missing too many classes can affect your academic standing and study permit compliance.</a:t>
            </a:r>
            <a:endParaRPr lang="en-US" dirty="0"/>
          </a:p>
          <a:p>
            <a:pPr marL="171450" indent="-171450">
              <a:buFont typeface="Arial" panose="020B0604020202020204" pitchFamily="34" charset="0"/>
              <a:buChar char="•"/>
            </a:pPr>
            <a:r>
              <a:rPr lang="en-US" i="1" dirty="0"/>
              <a:t>We offer tutoring, workshops, and academic advising to help you succeed.  If you need Academic Support, speak to your Department Head and Student Services.</a:t>
            </a:r>
            <a:endParaRPr lang="en-US" dirty="0"/>
          </a:p>
          <a:p>
            <a:pPr marL="171450" indent="-171450">
              <a:buFont typeface="Arial" panose="020B0604020202020204" pitchFamily="34" charset="0"/>
              <a:buChar char="•"/>
            </a:pPr>
            <a:r>
              <a:rPr lang="en-US" i="1" dirty="0"/>
              <a:t>Our Learning Management System, Canvas, is where you’ll find assignments, grades, and course materials.</a:t>
            </a:r>
            <a:endParaRPr lang="en-US" dirty="0"/>
          </a:p>
          <a:p>
            <a:pPr marL="171450" indent="-171450">
              <a:buFont typeface="Arial" panose="020B0604020202020204" pitchFamily="34" charset="0"/>
              <a:buChar char="•"/>
            </a:pPr>
            <a:r>
              <a:rPr lang="en-US" i="1" dirty="0"/>
              <a:t>If you’re struggling academically, reach out early — we’re here to support you.</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9</a:t>
            </a:fld>
            <a:endParaRPr lang="en-CA"/>
          </a:p>
        </p:txBody>
      </p:sp>
    </p:spTree>
    <p:extLst>
      <p:ext uri="{BB962C8B-B14F-4D97-AF65-F5344CB8AC3E}">
        <p14:creationId xmlns:p14="http://schemas.microsoft.com/office/powerpoint/2010/main" val="667230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Our Student Services team is here to help with personal and academic support.</a:t>
            </a:r>
            <a:endParaRPr lang="en-US" dirty="0"/>
          </a:p>
          <a:p>
            <a:pPr marL="171450" indent="-171450">
              <a:buFont typeface="Arial" panose="020B0604020202020204" pitchFamily="34" charset="0"/>
              <a:buChar char="•"/>
            </a:pPr>
            <a:r>
              <a:rPr lang="en-US" i="1" dirty="0"/>
              <a:t>Department Heads and Instructors are your go-to for program-specific questions.</a:t>
            </a:r>
            <a:endParaRPr lang="en-US" dirty="0"/>
          </a:p>
          <a:p>
            <a:pPr marL="171450" indent="-171450">
              <a:buFont typeface="Arial" panose="020B0604020202020204" pitchFamily="34" charset="0"/>
              <a:buChar char="•"/>
            </a:pPr>
            <a:r>
              <a:rPr lang="en-US" i="1" dirty="0"/>
              <a:t>Financial Services can assist with payment plans and student account questions.</a:t>
            </a:r>
            <a:endParaRPr lang="en-US" dirty="0"/>
          </a:p>
          <a:p>
            <a:pPr marL="171450" indent="-171450">
              <a:buFont typeface="Arial" panose="020B0604020202020204" pitchFamily="34" charset="0"/>
              <a:buChar char="•"/>
            </a:pPr>
            <a:r>
              <a:rPr lang="en-US" i="1" dirty="0"/>
              <a:t>Scheduling &amp; Academic Records can help with timetables and transcripts.</a:t>
            </a:r>
            <a:endParaRPr lang="en-US" dirty="0"/>
          </a:p>
          <a:p>
            <a:pPr marL="171450" indent="-171450">
              <a:buFont typeface="Arial" panose="020B0604020202020204" pitchFamily="34" charset="0"/>
              <a:buChar char="•"/>
            </a:pPr>
            <a:r>
              <a:rPr lang="en-US" i="1" dirty="0"/>
              <a:t>Keep these contacts handy — they’re here for you.</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10</a:t>
            </a:fld>
            <a:endParaRPr lang="en-CA"/>
          </a:p>
        </p:txBody>
      </p:sp>
    </p:spTree>
    <p:extLst>
      <p:ext uri="{BB962C8B-B14F-4D97-AF65-F5344CB8AC3E}">
        <p14:creationId xmlns:p14="http://schemas.microsoft.com/office/powerpoint/2010/main" val="3404297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In an emergency, call 911 for police, fire, or ambulance.</a:t>
            </a:r>
            <a:endParaRPr lang="en-US" dirty="0"/>
          </a:p>
          <a:p>
            <a:pPr marL="171450" indent="-171450">
              <a:buFont typeface="Arial" panose="020B0604020202020204" pitchFamily="34" charset="0"/>
              <a:buChar char="•"/>
            </a:pPr>
            <a:r>
              <a:rPr lang="en-US" i="1" dirty="0"/>
              <a:t>Campus safety and security contacts are available for on-site issues.  Contact numbers are located in every classroom space on campus.</a:t>
            </a:r>
            <a:endParaRPr lang="en-US" dirty="0"/>
          </a:p>
          <a:p>
            <a:pPr marL="171450" indent="-171450">
              <a:buFont typeface="Arial" panose="020B0604020202020204" pitchFamily="34" charset="0"/>
              <a:buChar char="•"/>
            </a:pPr>
            <a:r>
              <a:rPr lang="en-US" i="1" dirty="0"/>
              <a:t>For mental health crises, call 988 or local crisis lines — help is available 24/7.</a:t>
            </a:r>
            <a:endParaRPr lang="en-US" dirty="0"/>
          </a:p>
          <a:p>
            <a:pPr marL="171450" indent="-171450">
              <a:buFont typeface="Arial" panose="020B0604020202020204" pitchFamily="34" charset="0"/>
              <a:buChar char="•"/>
            </a:pPr>
            <a:r>
              <a:rPr lang="en-US" i="1" dirty="0"/>
              <a:t>Our Critical Incident Policy ensures that emergencies are handled quickly and appropriately.</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11</a:t>
            </a:fld>
            <a:endParaRPr lang="en-CA"/>
          </a:p>
        </p:txBody>
      </p:sp>
    </p:spTree>
    <p:extLst>
      <p:ext uri="{BB962C8B-B14F-4D97-AF65-F5344CB8AC3E}">
        <p14:creationId xmlns:p14="http://schemas.microsoft.com/office/powerpoint/2010/main" val="1787598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We’ve covered a lot today, and I know it’s a lot to take in.</a:t>
            </a:r>
            <a:endParaRPr lang="en-US" dirty="0"/>
          </a:p>
          <a:p>
            <a:pPr marL="171450" indent="-171450">
              <a:buFont typeface="Arial" panose="020B0604020202020204" pitchFamily="34" charset="0"/>
              <a:buChar char="•"/>
            </a:pPr>
            <a:r>
              <a:rPr lang="en-US" i="1" dirty="0"/>
              <a:t>What questions do you have about studying here, living in Kelowna, or any of the topics we discussed?</a:t>
            </a:r>
            <a:endParaRPr lang="en-US" dirty="0"/>
          </a:p>
          <a:p>
            <a:pPr marL="171450" indent="-171450">
              <a:buFont typeface="Arial" panose="020B0604020202020204" pitchFamily="34" charset="0"/>
              <a:buChar char="•"/>
            </a:pPr>
            <a:r>
              <a:rPr lang="en-US" i="1" dirty="0"/>
              <a:t>Remember, you can always follow up with Student Services if something comes to mind later.</a:t>
            </a:r>
            <a:endParaRPr lang="en-US" dirty="0"/>
          </a:p>
          <a:p>
            <a:pPr marL="171450" indent="-171450">
              <a:buFont typeface="Arial" panose="020B0604020202020204" pitchFamily="34" charset="0"/>
              <a:buChar char="•"/>
            </a:pPr>
            <a:r>
              <a:rPr lang="en-US" i="1" dirty="0"/>
              <a:t>Welcome again — we’re so happy to have you here, and we can’t wait to see what you’ll accomplish.</a:t>
            </a:r>
            <a:endParaRPr lang="en-US" dirty="0"/>
          </a:p>
          <a:p>
            <a:endParaRPr lang="en-CA" dirty="0"/>
          </a:p>
        </p:txBody>
      </p:sp>
      <p:sp>
        <p:nvSpPr>
          <p:cNvPr id="4" name="Slide Number Placeholder 3"/>
          <p:cNvSpPr>
            <a:spLocks noGrp="1"/>
          </p:cNvSpPr>
          <p:nvPr>
            <p:ph type="sldNum" sz="quarter" idx="5"/>
          </p:nvPr>
        </p:nvSpPr>
        <p:spPr/>
        <p:txBody>
          <a:bodyPr/>
          <a:lstStyle/>
          <a:p>
            <a:fld id="{4C6CB9A5-8CC5-4806-A41D-C0EE99ADF6F6}" type="slidenum">
              <a:rPr lang="en-CA" smtClean="0"/>
              <a:t>12</a:t>
            </a:fld>
            <a:endParaRPr lang="en-CA"/>
          </a:p>
        </p:txBody>
      </p:sp>
    </p:spTree>
    <p:extLst>
      <p:ext uri="{BB962C8B-B14F-4D97-AF65-F5344CB8AC3E}">
        <p14:creationId xmlns:p14="http://schemas.microsoft.com/office/powerpoint/2010/main" val="257222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F40C-0454-CC10-5EB5-FD140CCF13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2D0B03-CA45-161A-ABB9-21914438E5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A28844-CB72-F16F-C41F-D7453AF51954}"/>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5" name="Footer Placeholder 4">
            <a:extLst>
              <a:ext uri="{FF2B5EF4-FFF2-40B4-BE49-F238E27FC236}">
                <a16:creationId xmlns:a16="http://schemas.microsoft.com/office/drawing/2014/main" id="{2EB92FF0-C498-F0E1-1196-06E9D2FCB1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4558F-3B6A-37A9-662C-62A6783F715E}"/>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1831039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E7CE-3BE9-5238-3C70-E6DF673CA67D}"/>
              </a:ext>
            </a:extLst>
          </p:cNvPr>
          <p:cNvSpPr>
            <a:spLocks noGrp="1"/>
          </p:cNvSpPr>
          <p:nvPr>
            <p:ph type="title"/>
          </p:nvPr>
        </p:nvSpPr>
        <p:spPr/>
        <p:txBody>
          <a:bodyPr anchor="ctr"/>
          <a:lstStyle/>
          <a:p>
            <a:r>
              <a:rPr lang="en-US" dirty="0"/>
              <a:t>Click to edit Master title style</a:t>
            </a:r>
          </a:p>
        </p:txBody>
      </p:sp>
      <p:sp>
        <p:nvSpPr>
          <p:cNvPr id="3" name="Content Placeholder 2">
            <a:extLst>
              <a:ext uri="{FF2B5EF4-FFF2-40B4-BE49-F238E27FC236}">
                <a16:creationId xmlns:a16="http://schemas.microsoft.com/office/drawing/2014/main" id="{C9579CCB-751B-2EC1-EB83-158BF0902CD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0414A9F-BAD1-EFEA-D85E-D5E3212CA7DC}"/>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5" name="Footer Placeholder 4">
            <a:extLst>
              <a:ext uri="{FF2B5EF4-FFF2-40B4-BE49-F238E27FC236}">
                <a16:creationId xmlns:a16="http://schemas.microsoft.com/office/drawing/2014/main" id="{7C1BCE97-D632-FF4D-AA63-B96F51D90B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7C8474-AC23-8DD8-958E-8172AA569B6B}"/>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2358082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1BF84-7661-7685-3D7D-0AC0ECF17C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1F37F1-F364-9B65-497F-687FA67B0E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D5883A2-0268-EEEF-63D3-94F723823A5B}"/>
              </a:ext>
            </a:extLst>
          </p:cNvPr>
          <p:cNvSpPr>
            <a:spLocks noGrp="1"/>
          </p:cNvSpPr>
          <p:nvPr>
            <p:ph type="dt" sz="half" idx="10"/>
          </p:nvPr>
        </p:nvSpPr>
        <p:spPr/>
        <p:txBody>
          <a:bodyPr/>
          <a:lstStyle/>
          <a:p>
            <a:fld id="{F81F6460-D947-43AB-98E2-69EC59084F24}" type="datetimeFigureOut">
              <a:rPr lang="en-US" smtClean="0"/>
              <a:t>8/12/2025</a:t>
            </a:fld>
            <a:endParaRPr lang="en-US" dirty="0"/>
          </a:p>
        </p:txBody>
      </p:sp>
      <p:sp>
        <p:nvSpPr>
          <p:cNvPr id="5" name="Footer Placeholder 4">
            <a:extLst>
              <a:ext uri="{FF2B5EF4-FFF2-40B4-BE49-F238E27FC236}">
                <a16:creationId xmlns:a16="http://schemas.microsoft.com/office/drawing/2014/main" id="{D7C21D02-C79D-2900-CB2A-218BAADB4F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30F5FB-A1EF-01D2-10D6-2CAC07DF0E80}"/>
              </a:ext>
            </a:extLst>
          </p:cNvPr>
          <p:cNvSpPr>
            <a:spLocks noGrp="1"/>
          </p:cNvSpPr>
          <p:nvPr>
            <p:ph type="sldNum" sz="quarter" idx="12"/>
          </p:nvPr>
        </p:nvSpPr>
        <p:spPr/>
        <p:txBody>
          <a:bodyPr/>
          <a:lstStyle/>
          <a:p>
            <a:fld id="{6AAD21BC-8390-4538-8EDB-F032E5895357}" type="slidenum">
              <a:rPr lang="en-US" smtClean="0"/>
              <a:t>‹#›</a:t>
            </a:fld>
            <a:endParaRPr lang="en-US" dirty="0"/>
          </a:p>
        </p:txBody>
      </p:sp>
    </p:spTree>
    <p:extLst>
      <p:ext uri="{BB962C8B-B14F-4D97-AF65-F5344CB8AC3E}">
        <p14:creationId xmlns:p14="http://schemas.microsoft.com/office/powerpoint/2010/main" val="541492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C43D6-500B-EE42-9268-7979834CB2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EFDF6C-3FD1-6308-71FA-52C3F61A4C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B040FE-7011-224E-88FC-90538ED52C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B5316-0F30-BF62-C093-3C242B1A53D4}"/>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6" name="Footer Placeholder 5">
            <a:extLst>
              <a:ext uri="{FF2B5EF4-FFF2-40B4-BE49-F238E27FC236}">
                <a16:creationId xmlns:a16="http://schemas.microsoft.com/office/drawing/2014/main" id="{50BA888D-9189-1727-6497-B8F0B6BC8B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CD36B8-EF75-1759-C998-E5B8FC19611A}"/>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3479024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8BAE5-D041-FAB2-D97C-DB958DAF4020}"/>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B92DEEBC-F9AA-9CF2-00CB-6E6BA4445373}"/>
              </a:ext>
            </a:extLst>
          </p:cNvPr>
          <p:cNvSpPr>
            <a:spLocks noGrp="1"/>
          </p:cNvSpPr>
          <p:nvPr>
            <p:ph type="body" idx="1"/>
          </p:nvPr>
        </p:nvSpPr>
        <p:spPr>
          <a:xfrm>
            <a:off x="839788" y="1681163"/>
            <a:ext cx="5157787" cy="823912"/>
          </a:xfrm>
        </p:spPr>
        <p:txBody>
          <a:bodyPr anchor="b">
            <a:normAutofit/>
          </a:bodyPr>
          <a:lstStyle>
            <a:lvl1pPr marL="0" indent="0">
              <a:buNone/>
              <a:defRPr sz="2400" b="1">
                <a:latin typeface="Inter V Bold" panose="02000503000000020004" pitchFamily="2" charset="0"/>
                <a:ea typeface="Inter V Bold" panose="02000503000000020004" pitchFamily="2" charset="0"/>
                <a:cs typeface="Inter V 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6EDFEB9-CC87-5383-41B0-F1FD6199A8A8}"/>
              </a:ext>
            </a:extLst>
          </p:cNvPr>
          <p:cNvSpPr>
            <a:spLocks noGrp="1"/>
          </p:cNvSpPr>
          <p:nvPr>
            <p:ph sz="half" idx="2"/>
          </p:nvPr>
        </p:nvSpPr>
        <p:spPr>
          <a:xfrm>
            <a:off x="839788" y="2505075"/>
            <a:ext cx="5157787" cy="3684588"/>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5A8FF60-4F74-A58E-0625-0FECDF83C577}"/>
              </a:ext>
            </a:extLst>
          </p:cNvPr>
          <p:cNvSpPr>
            <a:spLocks noGrp="1"/>
          </p:cNvSpPr>
          <p:nvPr>
            <p:ph type="body" sz="quarter" idx="3"/>
          </p:nvPr>
        </p:nvSpPr>
        <p:spPr>
          <a:xfrm>
            <a:off x="6172200" y="1681163"/>
            <a:ext cx="5183188" cy="823912"/>
          </a:xfrm>
        </p:spPr>
        <p:txBody>
          <a:bodyPr anchor="b">
            <a:normAutofit/>
          </a:bodyPr>
          <a:lstStyle>
            <a:lvl1pPr marL="0" indent="0">
              <a:buNone/>
              <a:defRPr sz="2400" b="0">
                <a:latin typeface="Inter V Bold" panose="02000503000000020004" pitchFamily="2" charset="0"/>
                <a:ea typeface="Inter V Bold" panose="02000503000000020004" pitchFamily="2" charset="0"/>
                <a:cs typeface="Inter V 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3B25E25-6D52-6099-78C1-8F01B0275825}"/>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6B0AFB19-B199-3AE6-1F37-82F8000316D5}"/>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8" name="Footer Placeholder 7">
            <a:extLst>
              <a:ext uri="{FF2B5EF4-FFF2-40B4-BE49-F238E27FC236}">
                <a16:creationId xmlns:a16="http://schemas.microsoft.com/office/drawing/2014/main" id="{B648DA25-3C7A-8430-0160-A57401668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E0EAF9-1B24-24F0-3880-638F41DE180A}"/>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343412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71FD5-DAFB-5431-54C0-4AB7D8CB1B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227A2B-F64F-4894-BCB9-788A77F8AC91}"/>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4" name="Footer Placeholder 3">
            <a:extLst>
              <a:ext uri="{FF2B5EF4-FFF2-40B4-BE49-F238E27FC236}">
                <a16:creationId xmlns:a16="http://schemas.microsoft.com/office/drawing/2014/main" id="{4FE3316B-6F02-B014-DF79-46C56E0509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E680F0-7EDB-E8C9-C848-6D431A5DD79B}"/>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1236942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23C35F-AEBC-A5F3-FA98-DCB9CB82D721}"/>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3" name="Footer Placeholder 2">
            <a:extLst>
              <a:ext uri="{FF2B5EF4-FFF2-40B4-BE49-F238E27FC236}">
                <a16:creationId xmlns:a16="http://schemas.microsoft.com/office/drawing/2014/main" id="{26B38E93-6199-014E-AB2D-F9B057AD0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12BA49-01B0-A1D2-946D-A1D038DFFE74}"/>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3314338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v2">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4011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918B8-DFA9-D69F-356D-8D5CA77540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28BA99-787C-E950-00ED-B420A7E70C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D620AF-ADEA-868E-FC13-1B13BB740F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161B0-8D1C-0BB2-7F8A-0E8321E43103}"/>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6" name="Footer Placeholder 5">
            <a:extLst>
              <a:ext uri="{FF2B5EF4-FFF2-40B4-BE49-F238E27FC236}">
                <a16:creationId xmlns:a16="http://schemas.microsoft.com/office/drawing/2014/main" id="{959205E8-CC99-DFB4-7F24-AD54790D3F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75375A-D911-B780-EF5D-9D3675FFC315}"/>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1666696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9AE9-6DCF-5323-B59C-771D2AF157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8F1260-42A4-19E1-7397-872CD31003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D26BA1-4874-1890-0451-BF97949D9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E8D1B-4609-2D34-4B4A-BED520522A96}"/>
              </a:ext>
            </a:extLst>
          </p:cNvPr>
          <p:cNvSpPr>
            <a:spLocks noGrp="1"/>
          </p:cNvSpPr>
          <p:nvPr>
            <p:ph type="dt" sz="half" idx="10"/>
          </p:nvPr>
        </p:nvSpPr>
        <p:spPr/>
        <p:txBody>
          <a:bodyPr/>
          <a:lstStyle/>
          <a:p>
            <a:fld id="{F81F6460-D947-43AB-98E2-69EC59084F24}" type="datetimeFigureOut">
              <a:rPr lang="en-US" smtClean="0"/>
              <a:t>8/12/2025</a:t>
            </a:fld>
            <a:endParaRPr lang="en-US"/>
          </a:p>
        </p:txBody>
      </p:sp>
      <p:sp>
        <p:nvSpPr>
          <p:cNvPr id="6" name="Footer Placeholder 5">
            <a:extLst>
              <a:ext uri="{FF2B5EF4-FFF2-40B4-BE49-F238E27FC236}">
                <a16:creationId xmlns:a16="http://schemas.microsoft.com/office/drawing/2014/main" id="{EB75883E-4148-1D1D-BECB-291A550D9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FEB9B1-D514-E19F-5895-0664DB3A2D6F}"/>
              </a:ext>
            </a:extLst>
          </p:cNvPr>
          <p:cNvSpPr>
            <a:spLocks noGrp="1"/>
          </p:cNvSpPr>
          <p:nvPr>
            <p:ph type="sldNum" sz="quarter" idx="12"/>
          </p:nvPr>
        </p:nvSpPr>
        <p:spPr/>
        <p:txBody>
          <a:bodyPr/>
          <a:lstStyle/>
          <a:p>
            <a:fld id="{6AAD21BC-8390-4538-8EDB-F032E5895357}" type="slidenum">
              <a:rPr lang="en-US" smtClean="0"/>
              <a:t>‹#›</a:t>
            </a:fld>
            <a:endParaRPr lang="en-US"/>
          </a:p>
        </p:txBody>
      </p:sp>
    </p:spTree>
    <p:extLst>
      <p:ext uri="{BB962C8B-B14F-4D97-AF65-F5344CB8AC3E}">
        <p14:creationId xmlns:p14="http://schemas.microsoft.com/office/powerpoint/2010/main" val="4231339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v2">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2344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 - Standard">
    <p:spTree>
      <p:nvGrpSpPr>
        <p:cNvPr id="1" name=""/>
        <p:cNvGrpSpPr/>
        <p:nvPr/>
      </p:nvGrpSpPr>
      <p:grpSpPr>
        <a:xfrm>
          <a:off x="0" y="0"/>
          <a:ext cx="0" cy="0"/>
          <a:chOff x="0" y="0"/>
          <a:chExt cx="0" cy="0"/>
        </a:xfrm>
      </p:grpSpPr>
      <p:pic>
        <p:nvPicPr>
          <p:cNvPr id="8" name="Picture 7" descr="A person making a frame with her hands&#10;&#10;Description automatically generated">
            <a:extLst>
              <a:ext uri="{FF2B5EF4-FFF2-40B4-BE49-F238E27FC236}">
                <a16:creationId xmlns:a16="http://schemas.microsoft.com/office/drawing/2014/main" id="{E7328B43-37C3-212F-800B-36E5F05749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9383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Intro - Standard">
    <p:spTree>
      <p:nvGrpSpPr>
        <p:cNvPr id="1" name=""/>
        <p:cNvGrpSpPr/>
        <p:nvPr/>
      </p:nvGrpSpPr>
      <p:grpSpPr>
        <a:xfrm>
          <a:off x="0" y="0"/>
          <a:ext cx="0" cy="0"/>
          <a:chOff x="0" y="0"/>
          <a:chExt cx="0" cy="0"/>
        </a:xfrm>
      </p:grpSpPr>
      <p:pic>
        <p:nvPicPr>
          <p:cNvPr id="6" name="Picture 5" descr="A person making a frame with her hands&#10;&#10;Description automatically generated">
            <a:extLst>
              <a:ext uri="{FF2B5EF4-FFF2-40B4-BE49-F238E27FC236}">
                <a16:creationId xmlns:a16="http://schemas.microsoft.com/office/drawing/2014/main" id="{D1CEF86B-1B09-E9AC-6D18-630C5B6D2D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7150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ntro Slide - Logo">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62DCC0-E3B6-B5B1-0A47-72D486662070}"/>
              </a:ext>
            </a:extLst>
          </p:cNvPr>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sign with white text&#10;&#10;Description automatically generated">
            <a:extLst>
              <a:ext uri="{FF2B5EF4-FFF2-40B4-BE49-F238E27FC236}">
                <a16:creationId xmlns:a16="http://schemas.microsoft.com/office/drawing/2014/main" id="{7B529B75-2516-A31C-4108-AEEFA5290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9688" y="2558562"/>
            <a:ext cx="3166736" cy="1740876"/>
          </a:xfrm>
          <a:prstGeom prst="rect">
            <a:avLst/>
          </a:prstGeom>
        </p:spPr>
      </p:pic>
      <p:grpSp>
        <p:nvGrpSpPr>
          <p:cNvPr id="10" name="Group 9">
            <a:extLst>
              <a:ext uri="{FF2B5EF4-FFF2-40B4-BE49-F238E27FC236}">
                <a16:creationId xmlns:a16="http://schemas.microsoft.com/office/drawing/2014/main" id="{14A14C14-8EE1-B758-8B98-4490FA63B167}"/>
              </a:ext>
            </a:extLst>
          </p:cNvPr>
          <p:cNvGrpSpPr/>
          <p:nvPr userDrawn="1"/>
        </p:nvGrpSpPr>
        <p:grpSpPr>
          <a:xfrm>
            <a:off x="5334575" y="4657997"/>
            <a:ext cx="1256962" cy="221705"/>
            <a:chOff x="2391508" y="990600"/>
            <a:chExt cx="1503423" cy="265176"/>
          </a:xfrm>
        </p:grpSpPr>
        <p:pic>
          <p:nvPicPr>
            <p:cNvPr id="11" name="Graphic 10">
              <a:extLst>
                <a:ext uri="{FF2B5EF4-FFF2-40B4-BE49-F238E27FC236}">
                  <a16:creationId xmlns:a16="http://schemas.microsoft.com/office/drawing/2014/main" id="{63CC8093-270B-07ED-40BA-E525676C930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91508" y="990600"/>
              <a:ext cx="265176" cy="265176"/>
            </a:xfrm>
            <a:prstGeom prst="rect">
              <a:avLst/>
            </a:prstGeom>
          </p:spPr>
        </p:pic>
        <p:pic>
          <p:nvPicPr>
            <p:cNvPr id="12" name="Graphic 11">
              <a:extLst>
                <a:ext uri="{FF2B5EF4-FFF2-40B4-BE49-F238E27FC236}">
                  <a16:creationId xmlns:a16="http://schemas.microsoft.com/office/drawing/2014/main" id="{3588129B-EEBA-B066-BB31-A081C0AA19A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72251" y="990600"/>
              <a:ext cx="232029" cy="265176"/>
            </a:xfrm>
            <a:prstGeom prst="rect">
              <a:avLst/>
            </a:prstGeom>
          </p:spPr>
        </p:pic>
        <p:pic>
          <p:nvPicPr>
            <p:cNvPr id="13" name="Graphic 12">
              <a:extLst>
                <a:ext uri="{FF2B5EF4-FFF2-40B4-BE49-F238E27FC236}">
                  <a16:creationId xmlns:a16="http://schemas.microsoft.com/office/drawing/2014/main" id="{8AEDA140-06D3-B84C-F8BE-7C6302EC6F3F}"/>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62902" y="990600"/>
              <a:ext cx="232029" cy="265176"/>
            </a:xfrm>
            <a:prstGeom prst="rect">
              <a:avLst/>
            </a:prstGeom>
          </p:spPr>
        </p:pic>
        <p:pic>
          <p:nvPicPr>
            <p:cNvPr id="14" name="Graphic 13">
              <a:extLst>
                <a:ext uri="{FF2B5EF4-FFF2-40B4-BE49-F238E27FC236}">
                  <a16:creationId xmlns:a16="http://schemas.microsoft.com/office/drawing/2014/main" id="{9A41C951-DC72-9AAD-4554-D6FE69ED84FD}"/>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15306" y="990600"/>
              <a:ext cx="298323" cy="265176"/>
            </a:xfrm>
            <a:prstGeom prst="rect">
              <a:avLst/>
            </a:prstGeom>
          </p:spPr>
        </p:pic>
      </p:grpSp>
    </p:spTree>
    <p:extLst>
      <p:ext uri="{BB962C8B-B14F-4D97-AF65-F5344CB8AC3E}">
        <p14:creationId xmlns:p14="http://schemas.microsoft.com/office/powerpoint/2010/main" val="729448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Outro Slide - Logo">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62DCC0-E3B6-B5B1-0A47-72D486662070}"/>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Text&#10;&#10;Description automatically generated">
            <a:extLst>
              <a:ext uri="{FF2B5EF4-FFF2-40B4-BE49-F238E27FC236}">
                <a16:creationId xmlns:a16="http://schemas.microsoft.com/office/drawing/2014/main" id="{39D35F31-F61F-4A2B-030F-93A5B542A7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656" y="2582068"/>
            <a:ext cx="3352800" cy="1693871"/>
          </a:xfrm>
          <a:prstGeom prst="rect">
            <a:avLst/>
          </a:prstGeom>
        </p:spPr>
      </p:pic>
      <p:grpSp>
        <p:nvGrpSpPr>
          <p:cNvPr id="12" name="Group 11">
            <a:extLst>
              <a:ext uri="{FF2B5EF4-FFF2-40B4-BE49-F238E27FC236}">
                <a16:creationId xmlns:a16="http://schemas.microsoft.com/office/drawing/2014/main" id="{186A05DB-2549-CAFD-ABB0-11942E7196AE}"/>
              </a:ext>
            </a:extLst>
          </p:cNvPr>
          <p:cNvGrpSpPr/>
          <p:nvPr userDrawn="1"/>
        </p:nvGrpSpPr>
        <p:grpSpPr>
          <a:xfrm>
            <a:off x="5334575" y="4754713"/>
            <a:ext cx="1256962" cy="221705"/>
            <a:chOff x="2391508" y="990600"/>
            <a:chExt cx="1503423" cy="265176"/>
          </a:xfrm>
        </p:grpSpPr>
        <p:pic>
          <p:nvPicPr>
            <p:cNvPr id="5" name="Graphic 4">
              <a:extLst>
                <a:ext uri="{FF2B5EF4-FFF2-40B4-BE49-F238E27FC236}">
                  <a16:creationId xmlns:a16="http://schemas.microsoft.com/office/drawing/2014/main" id="{77C7D254-DC4D-7204-D6E0-6C1F366EEBF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91508" y="990600"/>
              <a:ext cx="265176" cy="265176"/>
            </a:xfrm>
            <a:prstGeom prst="rect">
              <a:avLst/>
            </a:prstGeom>
          </p:spPr>
        </p:pic>
        <p:pic>
          <p:nvPicPr>
            <p:cNvPr id="7" name="Graphic 6">
              <a:extLst>
                <a:ext uri="{FF2B5EF4-FFF2-40B4-BE49-F238E27FC236}">
                  <a16:creationId xmlns:a16="http://schemas.microsoft.com/office/drawing/2014/main" id="{2E43E8AD-3CAB-477C-026B-17E48E85BCF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72251" y="990600"/>
              <a:ext cx="232029" cy="265176"/>
            </a:xfrm>
            <a:prstGeom prst="rect">
              <a:avLst/>
            </a:prstGeom>
          </p:spPr>
        </p:pic>
        <p:pic>
          <p:nvPicPr>
            <p:cNvPr id="9" name="Graphic 8">
              <a:extLst>
                <a:ext uri="{FF2B5EF4-FFF2-40B4-BE49-F238E27FC236}">
                  <a16:creationId xmlns:a16="http://schemas.microsoft.com/office/drawing/2014/main" id="{9C665F23-B586-DCDD-4040-8108832703CF}"/>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62902" y="990600"/>
              <a:ext cx="232029" cy="265176"/>
            </a:xfrm>
            <a:prstGeom prst="rect">
              <a:avLst/>
            </a:prstGeom>
          </p:spPr>
        </p:pic>
        <p:pic>
          <p:nvPicPr>
            <p:cNvPr id="11" name="Graphic 10">
              <a:extLst>
                <a:ext uri="{FF2B5EF4-FFF2-40B4-BE49-F238E27FC236}">
                  <a16:creationId xmlns:a16="http://schemas.microsoft.com/office/drawing/2014/main" id="{2CBA02B4-6AF9-04C3-1A4A-B8B3D9F81EC8}"/>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15306" y="990600"/>
              <a:ext cx="298323" cy="265176"/>
            </a:xfrm>
            <a:prstGeom prst="rect">
              <a:avLst/>
            </a:prstGeom>
          </p:spPr>
        </p:pic>
      </p:grpSp>
    </p:spTree>
    <p:extLst>
      <p:ext uri="{BB962C8B-B14F-4D97-AF65-F5344CB8AC3E}">
        <p14:creationId xmlns:p14="http://schemas.microsoft.com/office/powerpoint/2010/main" val="2917516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Intro Slide - Logo">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62DCC0-E3B6-B5B1-0A47-72D486662070}"/>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39D35F31-F61F-4A2B-030F-93A5B542A7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656" y="2582068"/>
            <a:ext cx="3352800" cy="1693871"/>
          </a:xfrm>
          <a:prstGeom prst="rect">
            <a:avLst/>
          </a:prstGeom>
        </p:spPr>
      </p:pic>
    </p:spTree>
    <p:extLst>
      <p:ext uri="{BB962C8B-B14F-4D97-AF65-F5344CB8AC3E}">
        <p14:creationId xmlns:p14="http://schemas.microsoft.com/office/powerpoint/2010/main" val="41855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900"/>
                                        <p:tgtEl>
                                          <p:spTgt spid="4"/>
                                        </p:tgtEl>
                                      </p:cBhvr>
                                    </p:animEffect>
                                    <p:set>
                                      <p:cBhvr>
                                        <p:cTn id="7" dur="1" fill="hold">
                                          <p:stCondLst>
                                            <p:cond delay="8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tro Slide - Logo+Text">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62DCC0-E3B6-B5B1-0A47-72D486662070}"/>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Text&#10;&#10;Description automatically generated">
            <a:extLst>
              <a:ext uri="{FF2B5EF4-FFF2-40B4-BE49-F238E27FC236}">
                <a16:creationId xmlns:a16="http://schemas.microsoft.com/office/drawing/2014/main" id="{39D35F31-F61F-4A2B-030F-93A5B542A7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656" y="2582068"/>
            <a:ext cx="3352800" cy="1693871"/>
          </a:xfrm>
          <a:prstGeom prst="rect">
            <a:avLst/>
          </a:prstGeom>
        </p:spPr>
      </p:pic>
      <p:sp>
        <p:nvSpPr>
          <p:cNvPr id="6" name="Title 1">
            <a:extLst>
              <a:ext uri="{FF2B5EF4-FFF2-40B4-BE49-F238E27FC236}">
                <a16:creationId xmlns:a16="http://schemas.microsoft.com/office/drawing/2014/main" id="{5E8B7C53-42D2-0E80-7D2D-2B11C976A211}"/>
              </a:ext>
            </a:extLst>
          </p:cNvPr>
          <p:cNvSpPr>
            <a:spLocks noGrp="1"/>
          </p:cNvSpPr>
          <p:nvPr>
            <p:ph type="title" hasCustomPrompt="1"/>
          </p:nvPr>
        </p:nvSpPr>
        <p:spPr>
          <a:xfrm>
            <a:off x="838200" y="2582068"/>
            <a:ext cx="10515600" cy="1693871"/>
          </a:xfrm>
          <a:prstGeom prst="rect">
            <a:avLst/>
          </a:prstGeom>
        </p:spPr>
        <p:txBody>
          <a:bodyPr>
            <a:noAutofit/>
          </a:bodyPr>
          <a:lstStyle>
            <a:lvl1pPr algn="ctr">
              <a:defRPr lang="en-US" sz="4800" dirty="0">
                <a:solidFill>
                  <a:schemeClr val="bg1"/>
                </a:solidFill>
              </a:defRPr>
            </a:lvl1pPr>
          </a:lstStyle>
          <a:p>
            <a:r>
              <a:rPr lang="en-US" dirty="0"/>
              <a:t>Click to add edit text</a:t>
            </a:r>
          </a:p>
        </p:txBody>
      </p:sp>
    </p:spTree>
    <p:extLst>
      <p:ext uri="{BB962C8B-B14F-4D97-AF65-F5344CB8AC3E}">
        <p14:creationId xmlns:p14="http://schemas.microsoft.com/office/powerpoint/2010/main" val="316770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900"/>
                                        <p:tgtEl>
                                          <p:spTgt spid="4"/>
                                        </p:tgtEl>
                                      </p:cBhvr>
                                    </p:animEffect>
                                    <p:set>
                                      <p:cBhvr>
                                        <p:cTn id="7" dur="1" fill="hold">
                                          <p:stCondLst>
                                            <p:cond delay="899"/>
                                          </p:stCondLst>
                                        </p:cTn>
                                        <p:tgtEl>
                                          <p:spTgt spid="4"/>
                                        </p:tgtEl>
                                        <p:attrNameLst>
                                          <p:attrName>style.visibility</p:attrName>
                                        </p:attrNameLst>
                                      </p:cBhvr>
                                      <p:to>
                                        <p:strVal val="hidden"/>
                                      </p:to>
                                    </p:set>
                                  </p:childTnLst>
                                </p:cTn>
                              </p:par>
                              <p:par>
                                <p:cTn id="8" presetID="10" presetClass="entr" presetSubtype="0" fill="hold" grpId="0" nodeType="withEffect">
                                  <p:stCondLst>
                                    <p:cond delay="8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tro Slide - Text">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62DCC0-E3B6-B5B1-0A47-72D486662070}"/>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5E8B7C53-42D2-0E80-7D2D-2B11C976A211}"/>
              </a:ext>
            </a:extLst>
          </p:cNvPr>
          <p:cNvSpPr>
            <a:spLocks noGrp="1"/>
          </p:cNvSpPr>
          <p:nvPr>
            <p:ph type="title" hasCustomPrompt="1"/>
          </p:nvPr>
        </p:nvSpPr>
        <p:spPr>
          <a:xfrm>
            <a:off x="838200" y="3128213"/>
            <a:ext cx="10515600" cy="745958"/>
          </a:xfrm>
          <a:prstGeom prst="rect">
            <a:avLst/>
          </a:prstGeom>
        </p:spPr>
        <p:txBody>
          <a:bodyPr/>
          <a:lstStyle>
            <a:lvl1pPr algn="ctr">
              <a:defRPr lang="en-US" sz="3600" dirty="0">
                <a:solidFill>
                  <a:schemeClr val="bg1"/>
                </a:solidFill>
              </a:defRPr>
            </a:lvl1pPr>
          </a:lstStyle>
          <a:p>
            <a:r>
              <a:rPr lang="en-US" dirty="0"/>
              <a:t>Click to add edit text</a:t>
            </a:r>
          </a:p>
        </p:txBody>
      </p:sp>
    </p:spTree>
    <p:extLst>
      <p:ext uri="{BB962C8B-B14F-4D97-AF65-F5344CB8AC3E}">
        <p14:creationId xmlns:p14="http://schemas.microsoft.com/office/powerpoint/2010/main" val="57567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old Statement (r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55F2D3-DA22-C9CF-4AF9-4F009B61A009}"/>
              </a:ext>
            </a:extLst>
          </p:cNvPr>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10">
            <a:extLst>
              <a:ext uri="{FF2B5EF4-FFF2-40B4-BE49-F238E27FC236}">
                <a16:creationId xmlns:a16="http://schemas.microsoft.com/office/drawing/2014/main" id="{F3C387C6-EC9A-EA0F-4118-7AAECB1EDACA}"/>
              </a:ext>
            </a:extLst>
          </p:cNvPr>
          <p:cNvSpPr>
            <a:spLocks/>
          </p:cNvSpPr>
          <p:nvPr/>
        </p:nvSpPr>
        <p:spPr bwMode="auto">
          <a:xfrm>
            <a:off x="1035776" y="2796382"/>
            <a:ext cx="884237" cy="1093787"/>
          </a:xfrm>
          <a:custGeom>
            <a:avLst/>
            <a:gdLst>
              <a:gd name="T0" fmla="*/ 523875 w 557"/>
              <a:gd name="T1" fmla="*/ 188913 h 689"/>
              <a:gd name="T2" fmla="*/ 819150 w 557"/>
              <a:gd name="T3" fmla="*/ 188913 h 689"/>
              <a:gd name="T4" fmla="*/ 884238 w 557"/>
              <a:gd name="T5" fmla="*/ 0 h 689"/>
              <a:gd name="T6" fmla="*/ 371475 w 557"/>
              <a:gd name="T7" fmla="*/ 0 h 689"/>
              <a:gd name="T8" fmla="*/ 0 w 557"/>
              <a:gd name="T9" fmla="*/ 1093788 h 689"/>
              <a:gd name="T10" fmla="*/ 512763 w 557"/>
              <a:gd name="T11" fmla="*/ 1093788 h 689"/>
              <a:gd name="T12" fmla="*/ 579438 w 557"/>
              <a:gd name="T13" fmla="*/ 904875 h 689"/>
              <a:gd name="T14" fmla="*/ 273050 w 557"/>
              <a:gd name="T15" fmla="*/ 904875 h 689"/>
              <a:gd name="T16" fmla="*/ 523875 w 557"/>
              <a:gd name="T17" fmla="*/ 188913 h 6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7" h="689">
                <a:moveTo>
                  <a:pt x="330" y="119"/>
                </a:moveTo>
                <a:lnTo>
                  <a:pt x="516" y="119"/>
                </a:lnTo>
                <a:lnTo>
                  <a:pt x="557" y="0"/>
                </a:lnTo>
                <a:lnTo>
                  <a:pt x="234" y="0"/>
                </a:lnTo>
                <a:lnTo>
                  <a:pt x="0" y="689"/>
                </a:lnTo>
                <a:lnTo>
                  <a:pt x="323" y="689"/>
                </a:lnTo>
                <a:lnTo>
                  <a:pt x="365" y="570"/>
                </a:lnTo>
                <a:lnTo>
                  <a:pt x="172" y="570"/>
                </a:lnTo>
                <a:lnTo>
                  <a:pt x="330" y="119"/>
                </a:lnTo>
                <a:close/>
              </a:path>
            </a:pathLst>
          </a:custGeom>
          <a:solidFill>
            <a:schemeClr val="tx2"/>
          </a:solidFill>
          <a:ln>
            <a:noFill/>
          </a:ln>
        </p:spPr>
        <p:txBody>
          <a:bodyPr/>
          <a:lstStyle/>
          <a:p>
            <a:endParaRPr lang="en-US">
              <a:solidFill>
                <a:schemeClr val="tx1">
                  <a:lumMod val="95000"/>
                  <a:lumOff val="5000"/>
                </a:schemeClr>
              </a:solidFill>
            </a:endParaRPr>
          </a:p>
        </p:txBody>
      </p:sp>
      <p:sp>
        <p:nvSpPr>
          <p:cNvPr id="4" name="Freeform 11">
            <a:extLst>
              <a:ext uri="{FF2B5EF4-FFF2-40B4-BE49-F238E27FC236}">
                <a16:creationId xmlns:a16="http://schemas.microsoft.com/office/drawing/2014/main" id="{72D6DA50-8274-55F2-0E0C-0CF370DD5FAD}"/>
              </a:ext>
            </a:extLst>
          </p:cNvPr>
          <p:cNvSpPr>
            <a:spLocks/>
          </p:cNvSpPr>
          <p:nvPr/>
        </p:nvSpPr>
        <p:spPr bwMode="auto">
          <a:xfrm>
            <a:off x="10269537" y="2796382"/>
            <a:ext cx="884238" cy="1093787"/>
          </a:xfrm>
          <a:custGeom>
            <a:avLst/>
            <a:gdLst>
              <a:gd name="T0" fmla="*/ 360363 w 557"/>
              <a:gd name="T1" fmla="*/ 904875 h 689"/>
              <a:gd name="T2" fmla="*/ 65088 w 557"/>
              <a:gd name="T3" fmla="*/ 904875 h 689"/>
              <a:gd name="T4" fmla="*/ 0 w 557"/>
              <a:gd name="T5" fmla="*/ 1093788 h 689"/>
              <a:gd name="T6" fmla="*/ 512763 w 557"/>
              <a:gd name="T7" fmla="*/ 1093788 h 689"/>
              <a:gd name="T8" fmla="*/ 884238 w 557"/>
              <a:gd name="T9" fmla="*/ 0 h 689"/>
              <a:gd name="T10" fmla="*/ 371475 w 557"/>
              <a:gd name="T11" fmla="*/ 0 h 689"/>
              <a:gd name="T12" fmla="*/ 306388 w 557"/>
              <a:gd name="T13" fmla="*/ 188913 h 689"/>
              <a:gd name="T14" fmla="*/ 611188 w 557"/>
              <a:gd name="T15" fmla="*/ 188913 h 689"/>
              <a:gd name="T16" fmla="*/ 360363 w 557"/>
              <a:gd name="T17" fmla="*/ 904875 h 6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7" h="689">
                <a:moveTo>
                  <a:pt x="227" y="570"/>
                </a:moveTo>
                <a:lnTo>
                  <a:pt x="41" y="570"/>
                </a:lnTo>
                <a:lnTo>
                  <a:pt x="0" y="689"/>
                </a:lnTo>
                <a:lnTo>
                  <a:pt x="323" y="689"/>
                </a:lnTo>
                <a:lnTo>
                  <a:pt x="557" y="0"/>
                </a:lnTo>
                <a:lnTo>
                  <a:pt x="234" y="0"/>
                </a:lnTo>
                <a:lnTo>
                  <a:pt x="193" y="119"/>
                </a:lnTo>
                <a:lnTo>
                  <a:pt x="385" y="119"/>
                </a:lnTo>
                <a:lnTo>
                  <a:pt x="227" y="570"/>
                </a:lnTo>
                <a:close/>
              </a:path>
            </a:pathLst>
          </a:custGeom>
          <a:solidFill>
            <a:schemeClr val="tx2"/>
          </a:solidFill>
          <a:ln>
            <a:noFill/>
          </a:ln>
        </p:spPr>
        <p:txBody>
          <a:bodyPr/>
          <a:lstStyle/>
          <a:p>
            <a:endParaRPr lang="en-US">
              <a:solidFill>
                <a:schemeClr val="tx1">
                  <a:lumMod val="95000"/>
                  <a:lumOff val="5000"/>
                </a:schemeClr>
              </a:solidFill>
            </a:endParaRPr>
          </a:p>
        </p:txBody>
      </p:sp>
      <p:sp>
        <p:nvSpPr>
          <p:cNvPr id="6" name="Title 1">
            <a:extLst>
              <a:ext uri="{FF2B5EF4-FFF2-40B4-BE49-F238E27FC236}">
                <a16:creationId xmlns:a16="http://schemas.microsoft.com/office/drawing/2014/main" id="{1F0A16E8-AB0F-89D7-6779-CD8BB2695FA5}"/>
              </a:ext>
            </a:extLst>
          </p:cNvPr>
          <p:cNvSpPr>
            <a:spLocks noGrp="1"/>
          </p:cNvSpPr>
          <p:nvPr>
            <p:ph type="title" hasCustomPrompt="1"/>
          </p:nvPr>
        </p:nvSpPr>
        <p:spPr>
          <a:xfrm>
            <a:off x="838200" y="3051176"/>
            <a:ext cx="10515600" cy="838994"/>
          </a:xfrm>
          <a:prstGeom prst="rect">
            <a:avLst/>
          </a:prstGeom>
        </p:spPr>
        <p:txBody>
          <a:bodyPr/>
          <a:lstStyle>
            <a:lvl1pPr algn="ctr">
              <a:defRPr sz="4400" baseline="0">
                <a:solidFill>
                  <a:schemeClr val="bg1"/>
                </a:solidFill>
              </a:defRPr>
            </a:lvl1pPr>
          </a:lstStyle>
          <a:p>
            <a:r>
              <a:rPr lang="en-US" dirty="0"/>
              <a:t>Click to add title text</a:t>
            </a:r>
          </a:p>
        </p:txBody>
      </p:sp>
    </p:spTree>
    <p:extLst>
      <p:ext uri="{BB962C8B-B14F-4D97-AF65-F5344CB8AC3E}">
        <p14:creationId xmlns:p14="http://schemas.microsoft.com/office/powerpoint/2010/main" val="143262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old Statement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55F2D3-DA22-C9CF-4AF9-4F009B61A00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10">
            <a:extLst>
              <a:ext uri="{FF2B5EF4-FFF2-40B4-BE49-F238E27FC236}">
                <a16:creationId xmlns:a16="http://schemas.microsoft.com/office/drawing/2014/main" id="{F3C387C6-EC9A-EA0F-4118-7AAECB1EDACA}"/>
              </a:ext>
            </a:extLst>
          </p:cNvPr>
          <p:cNvSpPr>
            <a:spLocks/>
          </p:cNvSpPr>
          <p:nvPr/>
        </p:nvSpPr>
        <p:spPr bwMode="auto">
          <a:xfrm>
            <a:off x="1035776" y="2796382"/>
            <a:ext cx="884237" cy="1093787"/>
          </a:xfrm>
          <a:custGeom>
            <a:avLst/>
            <a:gdLst>
              <a:gd name="T0" fmla="*/ 523875 w 557"/>
              <a:gd name="T1" fmla="*/ 188913 h 689"/>
              <a:gd name="T2" fmla="*/ 819150 w 557"/>
              <a:gd name="T3" fmla="*/ 188913 h 689"/>
              <a:gd name="T4" fmla="*/ 884238 w 557"/>
              <a:gd name="T5" fmla="*/ 0 h 689"/>
              <a:gd name="T6" fmla="*/ 371475 w 557"/>
              <a:gd name="T7" fmla="*/ 0 h 689"/>
              <a:gd name="T8" fmla="*/ 0 w 557"/>
              <a:gd name="T9" fmla="*/ 1093788 h 689"/>
              <a:gd name="T10" fmla="*/ 512763 w 557"/>
              <a:gd name="T11" fmla="*/ 1093788 h 689"/>
              <a:gd name="T12" fmla="*/ 579438 w 557"/>
              <a:gd name="T13" fmla="*/ 904875 h 689"/>
              <a:gd name="T14" fmla="*/ 273050 w 557"/>
              <a:gd name="T15" fmla="*/ 904875 h 689"/>
              <a:gd name="T16" fmla="*/ 523875 w 557"/>
              <a:gd name="T17" fmla="*/ 188913 h 6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7" h="689">
                <a:moveTo>
                  <a:pt x="330" y="119"/>
                </a:moveTo>
                <a:lnTo>
                  <a:pt x="516" y="119"/>
                </a:lnTo>
                <a:lnTo>
                  <a:pt x="557" y="0"/>
                </a:lnTo>
                <a:lnTo>
                  <a:pt x="234" y="0"/>
                </a:lnTo>
                <a:lnTo>
                  <a:pt x="0" y="689"/>
                </a:lnTo>
                <a:lnTo>
                  <a:pt x="323" y="689"/>
                </a:lnTo>
                <a:lnTo>
                  <a:pt x="365" y="570"/>
                </a:lnTo>
                <a:lnTo>
                  <a:pt x="172" y="570"/>
                </a:lnTo>
                <a:lnTo>
                  <a:pt x="330" y="119"/>
                </a:lnTo>
                <a:close/>
              </a:path>
            </a:pathLst>
          </a:custGeom>
          <a:solidFill>
            <a:srgbClr val="FF1949"/>
          </a:solidFill>
          <a:ln>
            <a:noFill/>
          </a:ln>
        </p:spPr>
        <p:txBody>
          <a:bodyPr/>
          <a:lstStyle/>
          <a:p>
            <a:endParaRPr lang="en-US">
              <a:solidFill>
                <a:schemeClr val="tx1">
                  <a:lumMod val="95000"/>
                  <a:lumOff val="5000"/>
                </a:schemeClr>
              </a:solidFill>
            </a:endParaRPr>
          </a:p>
        </p:txBody>
      </p:sp>
      <p:sp>
        <p:nvSpPr>
          <p:cNvPr id="4" name="Freeform 11">
            <a:extLst>
              <a:ext uri="{FF2B5EF4-FFF2-40B4-BE49-F238E27FC236}">
                <a16:creationId xmlns:a16="http://schemas.microsoft.com/office/drawing/2014/main" id="{72D6DA50-8274-55F2-0E0C-0CF370DD5FAD}"/>
              </a:ext>
            </a:extLst>
          </p:cNvPr>
          <p:cNvSpPr>
            <a:spLocks/>
          </p:cNvSpPr>
          <p:nvPr/>
        </p:nvSpPr>
        <p:spPr bwMode="auto">
          <a:xfrm>
            <a:off x="10269537" y="2796382"/>
            <a:ext cx="884238" cy="1093787"/>
          </a:xfrm>
          <a:custGeom>
            <a:avLst/>
            <a:gdLst>
              <a:gd name="T0" fmla="*/ 360363 w 557"/>
              <a:gd name="T1" fmla="*/ 904875 h 689"/>
              <a:gd name="T2" fmla="*/ 65088 w 557"/>
              <a:gd name="T3" fmla="*/ 904875 h 689"/>
              <a:gd name="T4" fmla="*/ 0 w 557"/>
              <a:gd name="T5" fmla="*/ 1093788 h 689"/>
              <a:gd name="T6" fmla="*/ 512763 w 557"/>
              <a:gd name="T7" fmla="*/ 1093788 h 689"/>
              <a:gd name="T8" fmla="*/ 884238 w 557"/>
              <a:gd name="T9" fmla="*/ 0 h 689"/>
              <a:gd name="T10" fmla="*/ 371475 w 557"/>
              <a:gd name="T11" fmla="*/ 0 h 689"/>
              <a:gd name="T12" fmla="*/ 306388 w 557"/>
              <a:gd name="T13" fmla="*/ 188913 h 689"/>
              <a:gd name="T14" fmla="*/ 611188 w 557"/>
              <a:gd name="T15" fmla="*/ 188913 h 689"/>
              <a:gd name="T16" fmla="*/ 360363 w 557"/>
              <a:gd name="T17" fmla="*/ 904875 h 6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7" h="689">
                <a:moveTo>
                  <a:pt x="227" y="570"/>
                </a:moveTo>
                <a:lnTo>
                  <a:pt x="41" y="570"/>
                </a:lnTo>
                <a:lnTo>
                  <a:pt x="0" y="689"/>
                </a:lnTo>
                <a:lnTo>
                  <a:pt x="323" y="689"/>
                </a:lnTo>
                <a:lnTo>
                  <a:pt x="557" y="0"/>
                </a:lnTo>
                <a:lnTo>
                  <a:pt x="234" y="0"/>
                </a:lnTo>
                <a:lnTo>
                  <a:pt x="193" y="119"/>
                </a:lnTo>
                <a:lnTo>
                  <a:pt x="385" y="119"/>
                </a:lnTo>
                <a:lnTo>
                  <a:pt x="227" y="570"/>
                </a:lnTo>
                <a:close/>
              </a:path>
            </a:pathLst>
          </a:custGeom>
          <a:solidFill>
            <a:srgbClr val="FF1949"/>
          </a:solidFill>
          <a:ln>
            <a:noFill/>
          </a:ln>
        </p:spPr>
        <p:txBody>
          <a:bodyPr/>
          <a:lstStyle/>
          <a:p>
            <a:endParaRPr lang="en-US">
              <a:solidFill>
                <a:schemeClr val="tx1">
                  <a:lumMod val="95000"/>
                  <a:lumOff val="5000"/>
                </a:schemeClr>
              </a:solidFill>
            </a:endParaRPr>
          </a:p>
        </p:txBody>
      </p:sp>
      <p:sp>
        <p:nvSpPr>
          <p:cNvPr id="6" name="Title 1">
            <a:extLst>
              <a:ext uri="{FF2B5EF4-FFF2-40B4-BE49-F238E27FC236}">
                <a16:creationId xmlns:a16="http://schemas.microsoft.com/office/drawing/2014/main" id="{1F0A16E8-AB0F-89D7-6779-CD8BB2695FA5}"/>
              </a:ext>
            </a:extLst>
          </p:cNvPr>
          <p:cNvSpPr>
            <a:spLocks noGrp="1"/>
          </p:cNvSpPr>
          <p:nvPr>
            <p:ph type="title" hasCustomPrompt="1"/>
          </p:nvPr>
        </p:nvSpPr>
        <p:spPr>
          <a:xfrm>
            <a:off x="838200" y="3051176"/>
            <a:ext cx="10515600" cy="838994"/>
          </a:xfrm>
          <a:prstGeom prst="rect">
            <a:avLst/>
          </a:prstGeom>
        </p:spPr>
        <p:txBody>
          <a:bodyPr/>
          <a:lstStyle>
            <a:lvl1pPr algn="ctr">
              <a:defRPr sz="4400"/>
            </a:lvl1pPr>
          </a:lstStyle>
          <a:p>
            <a:r>
              <a:rPr lang="en-US" dirty="0"/>
              <a:t>Click to add title text</a:t>
            </a:r>
          </a:p>
        </p:txBody>
      </p:sp>
    </p:spTree>
    <p:extLst>
      <p:ext uri="{BB962C8B-B14F-4D97-AF65-F5344CB8AC3E}">
        <p14:creationId xmlns:p14="http://schemas.microsoft.com/office/powerpoint/2010/main" val="92875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old Statement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55F2D3-DA22-C9CF-4AF9-4F009B61A009}"/>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10">
            <a:extLst>
              <a:ext uri="{FF2B5EF4-FFF2-40B4-BE49-F238E27FC236}">
                <a16:creationId xmlns:a16="http://schemas.microsoft.com/office/drawing/2014/main" id="{F3C387C6-EC9A-EA0F-4118-7AAECB1EDACA}"/>
              </a:ext>
            </a:extLst>
          </p:cNvPr>
          <p:cNvSpPr>
            <a:spLocks/>
          </p:cNvSpPr>
          <p:nvPr/>
        </p:nvSpPr>
        <p:spPr bwMode="auto">
          <a:xfrm>
            <a:off x="1035776" y="2796382"/>
            <a:ext cx="884237" cy="1093787"/>
          </a:xfrm>
          <a:custGeom>
            <a:avLst/>
            <a:gdLst>
              <a:gd name="T0" fmla="*/ 523875 w 557"/>
              <a:gd name="T1" fmla="*/ 188913 h 689"/>
              <a:gd name="T2" fmla="*/ 819150 w 557"/>
              <a:gd name="T3" fmla="*/ 188913 h 689"/>
              <a:gd name="T4" fmla="*/ 884238 w 557"/>
              <a:gd name="T5" fmla="*/ 0 h 689"/>
              <a:gd name="T6" fmla="*/ 371475 w 557"/>
              <a:gd name="T7" fmla="*/ 0 h 689"/>
              <a:gd name="T8" fmla="*/ 0 w 557"/>
              <a:gd name="T9" fmla="*/ 1093788 h 689"/>
              <a:gd name="T10" fmla="*/ 512763 w 557"/>
              <a:gd name="T11" fmla="*/ 1093788 h 689"/>
              <a:gd name="T12" fmla="*/ 579438 w 557"/>
              <a:gd name="T13" fmla="*/ 904875 h 689"/>
              <a:gd name="T14" fmla="*/ 273050 w 557"/>
              <a:gd name="T15" fmla="*/ 904875 h 689"/>
              <a:gd name="T16" fmla="*/ 523875 w 557"/>
              <a:gd name="T17" fmla="*/ 188913 h 6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7" h="689">
                <a:moveTo>
                  <a:pt x="330" y="119"/>
                </a:moveTo>
                <a:lnTo>
                  <a:pt x="516" y="119"/>
                </a:lnTo>
                <a:lnTo>
                  <a:pt x="557" y="0"/>
                </a:lnTo>
                <a:lnTo>
                  <a:pt x="234" y="0"/>
                </a:lnTo>
                <a:lnTo>
                  <a:pt x="0" y="689"/>
                </a:lnTo>
                <a:lnTo>
                  <a:pt x="323" y="689"/>
                </a:lnTo>
                <a:lnTo>
                  <a:pt x="365" y="570"/>
                </a:lnTo>
                <a:lnTo>
                  <a:pt x="172" y="570"/>
                </a:lnTo>
                <a:lnTo>
                  <a:pt x="330" y="119"/>
                </a:lnTo>
                <a:close/>
              </a:path>
            </a:pathLst>
          </a:custGeom>
          <a:solidFill>
            <a:schemeClr val="accent1"/>
          </a:solidFill>
          <a:ln>
            <a:noFill/>
          </a:ln>
        </p:spPr>
        <p:txBody>
          <a:bodyPr/>
          <a:lstStyle/>
          <a:p>
            <a:endParaRPr lang="en-US">
              <a:solidFill>
                <a:schemeClr val="tx1">
                  <a:lumMod val="95000"/>
                  <a:lumOff val="5000"/>
                </a:schemeClr>
              </a:solidFill>
            </a:endParaRPr>
          </a:p>
        </p:txBody>
      </p:sp>
      <p:sp>
        <p:nvSpPr>
          <p:cNvPr id="4" name="Freeform 11">
            <a:extLst>
              <a:ext uri="{FF2B5EF4-FFF2-40B4-BE49-F238E27FC236}">
                <a16:creationId xmlns:a16="http://schemas.microsoft.com/office/drawing/2014/main" id="{72D6DA50-8274-55F2-0E0C-0CF370DD5FAD}"/>
              </a:ext>
            </a:extLst>
          </p:cNvPr>
          <p:cNvSpPr>
            <a:spLocks/>
          </p:cNvSpPr>
          <p:nvPr/>
        </p:nvSpPr>
        <p:spPr bwMode="auto">
          <a:xfrm>
            <a:off x="10269537" y="2796382"/>
            <a:ext cx="884238" cy="1093787"/>
          </a:xfrm>
          <a:custGeom>
            <a:avLst/>
            <a:gdLst>
              <a:gd name="T0" fmla="*/ 360363 w 557"/>
              <a:gd name="T1" fmla="*/ 904875 h 689"/>
              <a:gd name="T2" fmla="*/ 65088 w 557"/>
              <a:gd name="T3" fmla="*/ 904875 h 689"/>
              <a:gd name="T4" fmla="*/ 0 w 557"/>
              <a:gd name="T5" fmla="*/ 1093788 h 689"/>
              <a:gd name="T6" fmla="*/ 512763 w 557"/>
              <a:gd name="T7" fmla="*/ 1093788 h 689"/>
              <a:gd name="T8" fmla="*/ 884238 w 557"/>
              <a:gd name="T9" fmla="*/ 0 h 689"/>
              <a:gd name="T10" fmla="*/ 371475 w 557"/>
              <a:gd name="T11" fmla="*/ 0 h 689"/>
              <a:gd name="T12" fmla="*/ 306388 w 557"/>
              <a:gd name="T13" fmla="*/ 188913 h 689"/>
              <a:gd name="T14" fmla="*/ 611188 w 557"/>
              <a:gd name="T15" fmla="*/ 188913 h 689"/>
              <a:gd name="T16" fmla="*/ 360363 w 557"/>
              <a:gd name="T17" fmla="*/ 904875 h 6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7" h="689">
                <a:moveTo>
                  <a:pt x="227" y="570"/>
                </a:moveTo>
                <a:lnTo>
                  <a:pt x="41" y="570"/>
                </a:lnTo>
                <a:lnTo>
                  <a:pt x="0" y="689"/>
                </a:lnTo>
                <a:lnTo>
                  <a:pt x="323" y="689"/>
                </a:lnTo>
                <a:lnTo>
                  <a:pt x="557" y="0"/>
                </a:lnTo>
                <a:lnTo>
                  <a:pt x="234" y="0"/>
                </a:lnTo>
                <a:lnTo>
                  <a:pt x="193" y="119"/>
                </a:lnTo>
                <a:lnTo>
                  <a:pt x="385" y="119"/>
                </a:lnTo>
                <a:lnTo>
                  <a:pt x="227" y="570"/>
                </a:lnTo>
                <a:close/>
              </a:path>
            </a:pathLst>
          </a:custGeom>
          <a:solidFill>
            <a:schemeClr val="accent1"/>
          </a:solidFill>
          <a:ln>
            <a:noFill/>
          </a:ln>
        </p:spPr>
        <p:txBody>
          <a:bodyPr/>
          <a:lstStyle/>
          <a:p>
            <a:endParaRPr lang="en-US">
              <a:solidFill>
                <a:schemeClr val="tx1">
                  <a:lumMod val="95000"/>
                  <a:lumOff val="5000"/>
                </a:schemeClr>
              </a:solidFill>
            </a:endParaRPr>
          </a:p>
        </p:txBody>
      </p:sp>
      <p:sp>
        <p:nvSpPr>
          <p:cNvPr id="6" name="Title 1">
            <a:extLst>
              <a:ext uri="{FF2B5EF4-FFF2-40B4-BE49-F238E27FC236}">
                <a16:creationId xmlns:a16="http://schemas.microsoft.com/office/drawing/2014/main" id="{1F0A16E8-AB0F-89D7-6779-CD8BB2695FA5}"/>
              </a:ext>
            </a:extLst>
          </p:cNvPr>
          <p:cNvSpPr>
            <a:spLocks noGrp="1"/>
          </p:cNvSpPr>
          <p:nvPr>
            <p:ph type="title" hasCustomPrompt="1"/>
          </p:nvPr>
        </p:nvSpPr>
        <p:spPr>
          <a:xfrm>
            <a:off x="838200" y="3051176"/>
            <a:ext cx="10515600" cy="838994"/>
          </a:xfrm>
          <a:prstGeom prst="rect">
            <a:avLst/>
          </a:prstGeom>
        </p:spPr>
        <p:txBody>
          <a:bodyPr/>
          <a:lstStyle>
            <a:lvl1pPr algn="ctr">
              <a:defRPr sz="4400">
                <a:solidFill>
                  <a:schemeClr val="bg1"/>
                </a:solidFill>
              </a:defRPr>
            </a:lvl1pPr>
          </a:lstStyle>
          <a:p>
            <a:r>
              <a:rPr lang="en-US" dirty="0"/>
              <a:t>Click to add title text</a:t>
            </a:r>
          </a:p>
        </p:txBody>
      </p:sp>
    </p:spTree>
    <p:extLst>
      <p:ext uri="{BB962C8B-B14F-4D97-AF65-F5344CB8AC3E}">
        <p14:creationId xmlns:p14="http://schemas.microsoft.com/office/powerpoint/2010/main" val="115253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114BEF-4128-0C91-7206-A3B45A5B41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D7F7D7A-66AA-77E0-F918-02700C5981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4457D4-70F0-26BF-568A-760578D419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F81F6460-D947-43AB-98E2-69EC59084F24}" type="datetimeFigureOut">
              <a:rPr lang="en-US" smtClean="0"/>
              <a:pPr/>
              <a:t>8/12/2025</a:t>
            </a:fld>
            <a:endParaRPr lang="en-US"/>
          </a:p>
        </p:txBody>
      </p:sp>
      <p:sp>
        <p:nvSpPr>
          <p:cNvPr id="5" name="Footer Placeholder 4">
            <a:extLst>
              <a:ext uri="{FF2B5EF4-FFF2-40B4-BE49-F238E27FC236}">
                <a16:creationId xmlns:a16="http://schemas.microsoft.com/office/drawing/2014/main" id="{A687D96D-C723-0F5F-E3D7-789A4A6B4E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A3FA1D-B871-29C6-826A-B7C33ED587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D21BC-8390-4538-8EDB-F032E5895357}" type="slidenum">
              <a:rPr lang="en-US" smtClean="0"/>
              <a:t>‹#›</a:t>
            </a:fld>
            <a:endParaRPr lang="en-US"/>
          </a:p>
        </p:txBody>
      </p:sp>
    </p:spTree>
    <p:extLst>
      <p:ext uri="{BB962C8B-B14F-4D97-AF65-F5344CB8AC3E}">
        <p14:creationId xmlns:p14="http://schemas.microsoft.com/office/powerpoint/2010/main" val="1838730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8" r:id="rId8"/>
    <p:sldLayoutId id="2147483656" r:id="rId9"/>
    <p:sldLayoutId id="2147483657" r:id="rId10"/>
    <p:sldLayoutId id="2147483669" r:id="rId11"/>
    <p:sldLayoutId id="2147483665" r:id="rId12"/>
    <p:sldLayoutId id="2147483668" r:id="rId13"/>
    <p:sldLayoutId id="2147483664" r:id="rId14"/>
    <p:sldLayoutId id="2147483672" r:id="rId15"/>
    <p:sldLayoutId id="2147483671" r:id="rId16"/>
    <p:sldLayoutId id="2147483663" r:id="rId17"/>
    <p:sldLayoutId id="2147483662" r:id="rId18"/>
    <p:sldLayoutId id="2147483661" r:id="rId19"/>
    <p:sldLayoutId id="2147483660" r:id="rId20"/>
    <p:sldLayoutId id="214748365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bg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bg2"/>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bg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bg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bg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hyperlink" Target="https://www2.gov.bc.ca/gov/content/housing-tenancy/residential-tenanci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ecglobal.instructure.com/login/canva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making a frame with her hands&#10;&#10;Description automatically generated">
            <a:extLst>
              <a:ext uri="{FF2B5EF4-FFF2-40B4-BE49-F238E27FC236}">
                <a16:creationId xmlns:a16="http://schemas.microsoft.com/office/drawing/2014/main" id="{EA781839-DB20-0511-C8CF-EA0CAB09E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A black and white sign with white text&#10;&#10;AI-generated content may be incorrect.">
            <a:extLst>
              <a:ext uri="{FF2B5EF4-FFF2-40B4-BE49-F238E27FC236}">
                <a16:creationId xmlns:a16="http://schemas.microsoft.com/office/drawing/2014/main" id="{CE9DAC0E-3066-9B63-3805-DE178ACF7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0098" y="5460084"/>
            <a:ext cx="2356104" cy="1065199"/>
          </a:xfrm>
          <a:prstGeom prst="rect">
            <a:avLst/>
          </a:prstGeom>
        </p:spPr>
      </p:pic>
    </p:spTree>
    <p:extLst>
      <p:ext uri="{BB962C8B-B14F-4D97-AF65-F5344CB8AC3E}">
        <p14:creationId xmlns:p14="http://schemas.microsoft.com/office/powerpoint/2010/main" val="1802260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3BA8AA-B8E8-D8B4-43EE-108283BC6B1D}"/>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23C8AFD-3DFA-CC43-6D5B-CA94C3828E55}"/>
              </a:ext>
            </a:extLst>
          </p:cNvPr>
          <p:cNvSpPr>
            <a:spLocks noGrp="1"/>
          </p:cNvSpPr>
          <p:nvPr>
            <p:ph type="title"/>
          </p:nvPr>
        </p:nvSpPr>
        <p:spPr/>
        <p:txBody>
          <a:bodyPr/>
          <a:lstStyle/>
          <a:p>
            <a:r>
              <a:rPr lang="en-US" dirty="0">
                <a:solidFill>
                  <a:schemeClr val="bg2"/>
                </a:solidFill>
              </a:rPr>
              <a:t>Welcome &amp; Overview</a:t>
            </a:r>
          </a:p>
        </p:txBody>
      </p:sp>
      <p:sp>
        <p:nvSpPr>
          <p:cNvPr id="3" name="Content Placeholder 2">
            <a:extLst>
              <a:ext uri="{FF2B5EF4-FFF2-40B4-BE49-F238E27FC236}">
                <a16:creationId xmlns:a16="http://schemas.microsoft.com/office/drawing/2014/main" id="{7A66D8C5-AD5E-7573-870E-C3D8CDBE3666}"/>
              </a:ext>
            </a:extLst>
          </p:cNvPr>
          <p:cNvSpPr>
            <a:spLocks noGrp="1"/>
          </p:cNvSpPr>
          <p:nvPr>
            <p:ph idx="1"/>
          </p:nvPr>
        </p:nvSpPr>
        <p:spPr/>
        <p:txBody>
          <a:bodyPr/>
          <a:lstStyle/>
          <a:p>
            <a:r>
              <a:rPr lang="en-US" dirty="0">
                <a:solidFill>
                  <a:schemeClr val="bg2"/>
                </a:solidFill>
              </a:rPr>
              <a:t>Welcome to College for Arts and Technology</a:t>
            </a:r>
          </a:p>
          <a:p>
            <a:r>
              <a:rPr lang="en-US" dirty="0">
                <a:solidFill>
                  <a:schemeClr val="bg2"/>
                </a:solidFill>
              </a:rPr>
              <a:t>Introduction to Kelowna and our Campus</a:t>
            </a:r>
          </a:p>
          <a:p>
            <a:r>
              <a:rPr lang="en-US" dirty="0">
                <a:solidFill>
                  <a:schemeClr val="bg2"/>
                </a:solidFill>
              </a:rPr>
              <a:t>Overview of Orientation Goals: Academic Success, Cultural Adjustment, and Support</a:t>
            </a:r>
          </a:p>
          <a:p>
            <a:pPr marL="0" indent="0">
              <a:buNone/>
            </a:pPr>
            <a:endParaRPr lang="en-US" dirty="0"/>
          </a:p>
        </p:txBody>
      </p:sp>
    </p:spTree>
    <p:extLst>
      <p:ext uri="{BB962C8B-B14F-4D97-AF65-F5344CB8AC3E}">
        <p14:creationId xmlns:p14="http://schemas.microsoft.com/office/powerpoint/2010/main" val="953743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749F8-DD65-8ED2-90AA-C840780DB7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4F8FB-E656-BBF7-6402-EE6FB72C83EC}"/>
              </a:ext>
            </a:extLst>
          </p:cNvPr>
          <p:cNvSpPr>
            <a:spLocks noGrp="1"/>
          </p:cNvSpPr>
          <p:nvPr>
            <p:ph type="title"/>
          </p:nvPr>
        </p:nvSpPr>
        <p:spPr/>
        <p:txBody>
          <a:bodyPr/>
          <a:lstStyle/>
          <a:p>
            <a:r>
              <a:rPr lang="en-US" dirty="0"/>
              <a:t>About Our College &amp; City</a:t>
            </a:r>
          </a:p>
        </p:txBody>
      </p:sp>
      <p:sp>
        <p:nvSpPr>
          <p:cNvPr id="3" name="Content Placeholder 2">
            <a:extLst>
              <a:ext uri="{FF2B5EF4-FFF2-40B4-BE49-F238E27FC236}">
                <a16:creationId xmlns:a16="http://schemas.microsoft.com/office/drawing/2014/main" id="{D23E73E3-9912-DB71-BFE3-FC4686E2BD64}"/>
              </a:ext>
            </a:extLst>
          </p:cNvPr>
          <p:cNvSpPr>
            <a:spLocks noGrp="1"/>
          </p:cNvSpPr>
          <p:nvPr>
            <p:ph idx="1"/>
          </p:nvPr>
        </p:nvSpPr>
        <p:spPr>
          <a:xfrm>
            <a:off x="317500" y="1419225"/>
            <a:ext cx="10515600" cy="4351338"/>
          </a:xfrm>
        </p:spPr>
        <p:txBody>
          <a:bodyPr/>
          <a:lstStyle/>
          <a:p>
            <a:r>
              <a:rPr lang="en-US" dirty="0"/>
              <a:t>College history and mission</a:t>
            </a:r>
          </a:p>
          <a:p>
            <a:r>
              <a:rPr lang="en-US" dirty="0"/>
              <a:t>Kelowna: location, climate, lifestyle</a:t>
            </a:r>
          </a:p>
          <a:p>
            <a:r>
              <a:rPr lang="en-US" dirty="0"/>
              <a:t>Why students choose to study here</a:t>
            </a:r>
          </a:p>
          <a:p>
            <a:pPr marL="0" indent="0">
              <a:buNone/>
            </a:pPr>
            <a:endParaRPr lang="en-US" dirty="0"/>
          </a:p>
        </p:txBody>
      </p:sp>
      <p:pic>
        <p:nvPicPr>
          <p:cNvPr id="4" name="Picture 3">
            <a:extLst>
              <a:ext uri="{FF2B5EF4-FFF2-40B4-BE49-F238E27FC236}">
                <a16:creationId xmlns:a16="http://schemas.microsoft.com/office/drawing/2014/main" id="{583023AF-67D2-3D7B-7F7D-1CCBF5AD5DCD}"/>
              </a:ext>
            </a:extLst>
          </p:cNvPr>
          <p:cNvPicPr>
            <a:picLocks noChangeAspect="1"/>
          </p:cNvPicPr>
          <p:nvPr/>
        </p:nvPicPr>
        <p:blipFill>
          <a:blip r:embed="rId3"/>
          <a:stretch>
            <a:fillRect/>
          </a:stretch>
        </p:blipFill>
        <p:spPr>
          <a:xfrm>
            <a:off x="4427536" y="1681691"/>
            <a:ext cx="7764464" cy="5176309"/>
          </a:xfrm>
          <a:prstGeom prst="rect">
            <a:avLst/>
          </a:prstGeom>
        </p:spPr>
      </p:pic>
    </p:spTree>
    <p:extLst>
      <p:ext uri="{BB962C8B-B14F-4D97-AF65-F5344CB8AC3E}">
        <p14:creationId xmlns:p14="http://schemas.microsoft.com/office/powerpoint/2010/main" val="3537563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1CBD2-3200-2898-FC21-6AAD7C94D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42C43-74E2-CED2-1A51-E0C752BA515B}"/>
              </a:ext>
            </a:extLst>
          </p:cNvPr>
          <p:cNvSpPr>
            <a:spLocks noGrp="1"/>
          </p:cNvSpPr>
          <p:nvPr>
            <p:ph type="title"/>
          </p:nvPr>
        </p:nvSpPr>
        <p:spPr/>
        <p:txBody>
          <a:bodyPr/>
          <a:lstStyle/>
          <a:p>
            <a:r>
              <a:rPr lang="en-US" dirty="0"/>
              <a:t>Daily Life in Kelowna</a:t>
            </a:r>
          </a:p>
        </p:txBody>
      </p:sp>
      <p:sp>
        <p:nvSpPr>
          <p:cNvPr id="3" name="Content Placeholder 2">
            <a:extLst>
              <a:ext uri="{FF2B5EF4-FFF2-40B4-BE49-F238E27FC236}">
                <a16:creationId xmlns:a16="http://schemas.microsoft.com/office/drawing/2014/main" id="{AC3F3630-6DE0-C491-D362-4CDA18949368}"/>
              </a:ext>
            </a:extLst>
          </p:cNvPr>
          <p:cNvSpPr>
            <a:spLocks noGrp="1"/>
          </p:cNvSpPr>
          <p:nvPr>
            <p:ph idx="1"/>
          </p:nvPr>
        </p:nvSpPr>
        <p:spPr>
          <a:xfrm>
            <a:off x="838200" y="1381125"/>
            <a:ext cx="10515600" cy="2416175"/>
          </a:xfrm>
        </p:spPr>
        <p:txBody>
          <a:bodyPr/>
          <a:lstStyle/>
          <a:p>
            <a:r>
              <a:rPr lang="en-CA" dirty="0"/>
              <a:t>Transportation: BC Transit, student discounts, cycling, walking</a:t>
            </a:r>
          </a:p>
          <a:p>
            <a:r>
              <a:rPr lang="en-CA" dirty="0"/>
              <a:t>Childcare: Kelowna Child Care Society, local providers</a:t>
            </a:r>
          </a:p>
          <a:p>
            <a:r>
              <a:rPr lang="en-CA" dirty="0"/>
              <a:t>Communications: mobile &amp; internet providers, setup tips</a:t>
            </a:r>
          </a:p>
          <a:p>
            <a:r>
              <a:rPr lang="en-CA" dirty="0"/>
              <a:t>Banking: opening a bank account, major local banks</a:t>
            </a:r>
          </a:p>
          <a:p>
            <a:r>
              <a:rPr lang="en-CA" dirty="0"/>
              <a:t>Cost of living examples: housing, groceries, transit</a:t>
            </a:r>
          </a:p>
          <a:p>
            <a:pPr marL="0" indent="0">
              <a:buNone/>
            </a:pPr>
            <a:endParaRPr lang="en-US" dirty="0"/>
          </a:p>
        </p:txBody>
      </p:sp>
      <p:pic>
        <p:nvPicPr>
          <p:cNvPr id="5" name="Picture 2" descr="Image result for kelowna winter">
            <a:extLst>
              <a:ext uri="{FF2B5EF4-FFF2-40B4-BE49-F238E27FC236}">
                <a16:creationId xmlns:a16="http://schemas.microsoft.com/office/drawing/2014/main" id="{FA6772E4-B19A-4449-6F55-65F335BD02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891" y="3524801"/>
            <a:ext cx="4267200" cy="32004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result for kelowna summer">
            <a:extLst>
              <a:ext uri="{FF2B5EF4-FFF2-40B4-BE49-F238E27FC236}">
                <a16:creationId xmlns:a16="http://schemas.microsoft.com/office/drawing/2014/main" id="{E6B37E10-2A65-8CA8-D931-10E05548C3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0926"/>
          <a:stretch/>
        </p:blipFill>
        <p:spPr bwMode="auto">
          <a:xfrm>
            <a:off x="5568949" y="3524800"/>
            <a:ext cx="4267201"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692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547FD-F826-2CCB-828C-522AA5694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D46F5-C730-99D8-4A99-EDE71FF728CF}"/>
              </a:ext>
            </a:extLst>
          </p:cNvPr>
          <p:cNvSpPr>
            <a:spLocks noGrp="1"/>
          </p:cNvSpPr>
          <p:nvPr>
            <p:ph type="title"/>
          </p:nvPr>
        </p:nvSpPr>
        <p:spPr/>
        <p:txBody>
          <a:bodyPr/>
          <a:lstStyle/>
          <a:p>
            <a:r>
              <a:rPr lang="en-US" dirty="0"/>
              <a:t>Housing  &amp; Tenancy Rights </a:t>
            </a:r>
          </a:p>
        </p:txBody>
      </p:sp>
      <p:sp>
        <p:nvSpPr>
          <p:cNvPr id="3" name="Content Placeholder 2">
            <a:extLst>
              <a:ext uri="{FF2B5EF4-FFF2-40B4-BE49-F238E27FC236}">
                <a16:creationId xmlns:a16="http://schemas.microsoft.com/office/drawing/2014/main" id="{792997D8-5AEF-4EB7-FB0E-25D8C7153369}"/>
              </a:ext>
            </a:extLst>
          </p:cNvPr>
          <p:cNvSpPr>
            <a:spLocks noGrp="1"/>
          </p:cNvSpPr>
          <p:nvPr>
            <p:ph idx="1"/>
          </p:nvPr>
        </p:nvSpPr>
        <p:spPr>
          <a:xfrm>
            <a:off x="838200" y="1825625"/>
            <a:ext cx="10515600" cy="2352675"/>
          </a:xfrm>
        </p:spPr>
        <p:txBody>
          <a:bodyPr/>
          <a:lstStyle/>
          <a:p>
            <a:r>
              <a:rPr lang="en-US" dirty="0"/>
              <a:t>Finding housing: rentals, homestays, online listings</a:t>
            </a:r>
          </a:p>
          <a:p>
            <a:r>
              <a:rPr lang="en-US" dirty="0"/>
              <a:t>Tenancy rights in BC (Residential Tenancy Branch) </a:t>
            </a:r>
          </a:p>
          <a:p>
            <a:pPr marL="0" indent="0">
              <a:buNone/>
            </a:pPr>
            <a:r>
              <a:rPr lang="en-US" dirty="0">
                <a:hlinkClick r:id="rId3"/>
              </a:rPr>
              <a:t>https://www2.gov.bc.ca/gov/content/housing-tenancy/residential-tenancies</a:t>
            </a:r>
            <a:r>
              <a:rPr lang="en-US" dirty="0"/>
              <a:t> </a:t>
            </a:r>
          </a:p>
          <a:p>
            <a:r>
              <a:rPr lang="en-US" dirty="0"/>
              <a:t>Avoiding rental scams</a:t>
            </a:r>
          </a:p>
          <a:p>
            <a:r>
              <a:rPr lang="en-US" dirty="0"/>
              <a:t>Living with roommates: agreements and expectations</a:t>
            </a:r>
          </a:p>
          <a:p>
            <a:pPr marL="0" indent="0">
              <a:buNone/>
            </a:pPr>
            <a:endParaRPr lang="en-US" dirty="0"/>
          </a:p>
        </p:txBody>
      </p:sp>
      <p:pic>
        <p:nvPicPr>
          <p:cNvPr id="1028" name="Picture 4" descr="Renter supports and protections | City of Vancouver">
            <a:extLst>
              <a:ext uri="{FF2B5EF4-FFF2-40B4-BE49-F238E27FC236}">
                <a16:creationId xmlns:a16="http://schemas.microsoft.com/office/drawing/2014/main" id="{49DC3657-16AD-80D2-B4B0-8A521C060A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2725" y="4025900"/>
            <a:ext cx="5630585" cy="283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267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F18B0-5128-6A43-DF5A-5CB42CA4D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4B32A-7645-C828-7546-8461A69CE4C6}"/>
              </a:ext>
            </a:extLst>
          </p:cNvPr>
          <p:cNvSpPr>
            <a:spLocks noGrp="1"/>
          </p:cNvSpPr>
          <p:nvPr>
            <p:ph type="title"/>
          </p:nvPr>
        </p:nvSpPr>
        <p:spPr/>
        <p:txBody>
          <a:bodyPr/>
          <a:lstStyle/>
          <a:p>
            <a:r>
              <a:rPr lang="en-CA" dirty="0"/>
              <a:t>Immigration, Work, and PGWP</a:t>
            </a:r>
            <a:endParaRPr lang="en-US" dirty="0"/>
          </a:p>
        </p:txBody>
      </p:sp>
      <p:sp>
        <p:nvSpPr>
          <p:cNvPr id="3" name="Content Placeholder 2">
            <a:extLst>
              <a:ext uri="{FF2B5EF4-FFF2-40B4-BE49-F238E27FC236}">
                <a16:creationId xmlns:a16="http://schemas.microsoft.com/office/drawing/2014/main" id="{F128325E-FE28-BDCC-50A2-FD8173188D40}"/>
              </a:ext>
            </a:extLst>
          </p:cNvPr>
          <p:cNvSpPr>
            <a:spLocks noGrp="1"/>
          </p:cNvSpPr>
          <p:nvPr>
            <p:ph idx="1"/>
          </p:nvPr>
        </p:nvSpPr>
        <p:spPr/>
        <p:txBody>
          <a:bodyPr/>
          <a:lstStyle/>
          <a:p>
            <a:r>
              <a:rPr lang="en-US" dirty="0"/>
              <a:t>Study permit conditions: maintaining full-time status</a:t>
            </a:r>
          </a:p>
          <a:p>
            <a:r>
              <a:rPr lang="en-US" dirty="0"/>
              <a:t>Working while studying: permitted hours and types of work</a:t>
            </a:r>
          </a:p>
          <a:p>
            <a:r>
              <a:rPr lang="en-US" dirty="0"/>
              <a:t>Contact licensed immigration consultants/lawyers for advice</a:t>
            </a:r>
          </a:p>
          <a:p>
            <a:pPr marL="0" indent="0">
              <a:buNone/>
            </a:pPr>
            <a:endParaRPr lang="en-US" dirty="0"/>
          </a:p>
        </p:txBody>
      </p:sp>
      <p:pic>
        <p:nvPicPr>
          <p:cNvPr id="2050" name="Picture 2" descr="IRCC Latest News - August 02, 2022 - Unique International Immigration  Services">
            <a:extLst>
              <a:ext uri="{FF2B5EF4-FFF2-40B4-BE49-F238E27FC236}">
                <a16:creationId xmlns:a16="http://schemas.microsoft.com/office/drawing/2014/main" id="{E2F7FEE7-C358-2A35-0705-282933C2A9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00" y="3429000"/>
            <a:ext cx="10740000" cy="227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143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20992-E859-460A-560D-0D7556EBE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425CB-6DAC-8A12-710D-8CE560AC44A0}"/>
              </a:ext>
            </a:extLst>
          </p:cNvPr>
          <p:cNvSpPr>
            <a:spLocks noGrp="1"/>
          </p:cNvSpPr>
          <p:nvPr>
            <p:ph type="title"/>
          </p:nvPr>
        </p:nvSpPr>
        <p:spPr/>
        <p:txBody>
          <a:bodyPr/>
          <a:lstStyle/>
          <a:p>
            <a:r>
              <a:rPr lang="en-CA" dirty="0"/>
              <a:t>Health, Safety, and Insurance</a:t>
            </a:r>
            <a:endParaRPr lang="en-US" dirty="0"/>
          </a:p>
        </p:txBody>
      </p:sp>
      <p:sp>
        <p:nvSpPr>
          <p:cNvPr id="3" name="Content Placeholder 2">
            <a:extLst>
              <a:ext uri="{FF2B5EF4-FFF2-40B4-BE49-F238E27FC236}">
                <a16:creationId xmlns:a16="http://schemas.microsoft.com/office/drawing/2014/main" id="{1F00C087-6FEE-DD40-4F89-43D6BDF881EE}"/>
              </a:ext>
            </a:extLst>
          </p:cNvPr>
          <p:cNvSpPr>
            <a:spLocks noGrp="1"/>
          </p:cNvSpPr>
          <p:nvPr>
            <p:ph idx="1"/>
          </p:nvPr>
        </p:nvSpPr>
        <p:spPr/>
        <p:txBody>
          <a:bodyPr/>
          <a:lstStyle/>
          <a:p>
            <a:r>
              <a:rPr lang="en-US" dirty="0"/>
              <a:t>Medical Services Plan (MSP) enrollment for permits 6+ months</a:t>
            </a:r>
          </a:p>
          <a:p>
            <a:r>
              <a:rPr lang="en-US" dirty="0"/>
              <a:t>Private health coverage for first 3 months if applicable</a:t>
            </a:r>
          </a:p>
          <a:p>
            <a:r>
              <a:rPr lang="en-US" dirty="0"/>
              <a:t>Local healthcare services and walk-in clinics</a:t>
            </a:r>
          </a:p>
          <a:p>
            <a:r>
              <a:rPr lang="en-US" dirty="0"/>
              <a:t>Mental health supports and counseling</a:t>
            </a:r>
          </a:p>
          <a:p>
            <a:r>
              <a:rPr lang="en-US" dirty="0"/>
              <a:t>Addiction and overdose prevention resources (Naloxone access)</a:t>
            </a:r>
          </a:p>
          <a:p>
            <a:pPr marL="0" indent="0">
              <a:buNone/>
            </a:pPr>
            <a:endParaRPr lang="en-US" dirty="0"/>
          </a:p>
        </p:txBody>
      </p:sp>
      <p:pic>
        <p:nvPicPr>
          <p:cNvPr id="3074" name="Picture 2" descr="Rise in health-insurance fee worries UBC international students |  TheThunderbird.ca">
            <a:extLst>
              <a:ext uri="{FF2B5EF4-FFF2-40B4-BE49-F238E27FC236}">
                <a16:creationId xmlns:a16="http://schemas.microsoft.com/office/drawing/2014/main" id="{7C675B90-A885-0320-59C0-14C2AB9FD5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6682" y="3886200"/>
            <a:ext cx="4445318"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159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790EE-A0D9-FCFC-77FD-88B41D316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EEBAA-6453-3B0A-EBEA-907C79A0C86E}"/>
              </a:ext>
            </a:extLst>
          </p:cNvPr>
          <p:cNvSpPr>
            <a:spLocks noGrp="1"/>
          </p:cNvSpPr>
          <p:nvPr>
            <p:ph type="title"/>
          </p:nvPr>
        </p:nvSpPr>
        <p:spPr/>
        <p:txBody>
          <a:bodyPr/>
          <a:lstStyle/>
          <a:p>
            <a:r>
              <a:rPr lang="en-CA" dirty="0"/>
              <a:t>Cultural Adjustment &amp; Inclusion</a:t>
            </a:r>
            <a:endParaRPr lang="en-US" dirty="0"/>
          </a:p>
        </p:txBody>
      </p:sp>
      <p:sp>
        <p:nvSpPr>
          <p:cNvPr id="3" name="Content Placeholder 2">
            <a:extLst>
              <a:ext uri="{FF2B5EF4-FFF2-40B4-BE49-F238E27FC236}">
                <a16:creationId xmlns:a16="http://schemas.microsoft.com/office/drawing/2014/main" id="{7CEB499B-B133-0208-5E43-DD07B1535195}"/>
              </a:ext>
            </a:extLst>
          </p:cNvPr>
          <p:cNvSpPr>
            <a:spLocks noGrp="1"/>
          </p:cNvSpPr>
          <p:nvPr>
            <p:ph idx="1"/>
          </p:nvPr>
        </p:nvSpPr>
        <p:spPr/>
        <p:txBody>
          <a:bodyPr/>
          <a:lstStyle/>
          <a:p>
            <a:r>
              <a:rPr lang="en-US" dirty="0"/>
              <a:t>Canadian classroom culture and participation</a:t>
            </a:r>
          </a:p>
          <a:p>
            <a:r>
              <a:rPr lang="en-US" dirty="0"/>
              <a:t>Building community on and off campus</a:t>
            </a:r>
          </a:p>
          <a:p>
            <a:r>
              <a:rPr lang="en-US" dirty="0"/>
              <a:t>Respectful </a:t>
            </a:r>
            <a:r>
              <a:rPr lang="en-US" dirty="0" err="1"/>
              <a:t>behaviour</a:t>
            </a:r>
            <a:r>
              <a:rPr lang="en-US" dirty="0"/>
              <a:t> and anti-racism resources</a:t>
            </a:r>
          </a:p>
          <a:p>
            <a:r>
              <a:rPr lang="en-US" dirty="0"/>
              <a:t>Diversity and inclusion on campus</a:t>
            </a:r>
          </a:p>
          <a:p>
            <a:pPr marL="0" indent="0">
              <a:buNone/>
            </a:pPr>
            <a:endParaRPr lang="en-US" dirty="0"/>
          </a:p>
        </p:txBody>
      </p:sp>
      <p:pic>
        <p:nvPicPr>
          <p:cNvPr id="4098" name="Picture 2" descr="Our thinking | How can we create a Culture of inclusion that benefits  everyone?">
            <a:extLst>
              <a:ext uri="{FF2B5EF4-FFF2-40B4-BE49-F238E27FC236}">
                <a16:creationId xmlns:a16="http://schemas.microsoft.com/office/drawing/2014/main" id="{9E6C24F0-930E-2024-F36D-2A2F66456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28900"/>
            <a:ext cx="6096000" cy="422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895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A0C8F-D138-32F6-51CB-009E9E232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490E8-0374-BB27-A87F-DE3426823FD6}"/>
              </a:ext>
            </a:extLst>
          </p:cNvPr>
          <p:cNvSpPr>
            <a:spLocks noGrp="1"/>
          </p:cNvSpPr>
          <p:nvPr>
            <p:ph type="title"/>
          </p:nvPr>
        </p:nvSpPr>
        <p:spPr/>
        <p:txBody>
          <a:bodyPr/>
          <a:lstStyle/>
          <a:p>
            <a:r>
              <a:rPr lang="en-CA" dirty="0"/>
              <a:t>Academic Success Resources</a:t>
            </a:r>
            <a:endParaRPr lang="en-US" dirty="0"/>
          </a:p>
        </p:txBody>
      </p:sp>
      <p:sp>
        <p:nvSpPr>
          <p:cNvPr id="3" name="Content Placeholder 2">
            <a:extLst>
              <a:ext uri="{FF2B5EF4-FFF2-40B4-BE49-F238E27FC236}">
                <a16:creationId xmlns:a16="http://schemas.microsoft.com/office/drawing/2014/main" id="{FC21C890-094D-DC45-CE94-939575C7D90E}"/>
              </a:ext>
            </a:extLst>
          </p:cNvPr>
          <p:cNvSpPr>
            <a:spLocks noGrp="1"/>
          </p:cNvSpPr>
          <p:nvPr>
            <p:ph idx="1"/>
          </p:nvPr>
        </p:nvSpPr>
        <p:spPr/>
        <p:txBody>
          <a:bodyPr/>
          <a:lstStyle/>
          <a:p>
            <a:r>
              <a:rPr lang="en-US" dirty="0"/>
              <a:t>Attendance and progression requirements</a:t>
            </a:r>
          </a:p>
          <a:p>
            <a:r>
              <a:rPr lang="en-US" dirty="0"/>
              <a:t>Tutoring, workshops, and academic advising</a:t>
            </a:r>
          </a:p>
          <a:p>
            <a:r>
              <a:rPr lang="en-US" dirty="0"/>
              <a:t>Using the Learning Management System (Canvas)</a:t>
            </a:r>
          </a:p>
          <a:p>
            <a:pPr marL="0" indent="0">
              <a:buNone/>
            </a:pPr>
            <a:r>
              <a:rPr lang="en-US" dirty="0">
                <a:hlinkClick r:id="rId3"/>
              </a:rPr>
              <a:t>https://tecglobal.instructure.com/login/canvas</a:t>
            </a:r>
            <a:r>
              <a:rPr lang="en-US" dirty="0"/>
              <a:t> </a:t>
            </a:r>
          </a:p>
          <a:p>
            <a:r>
              <a:rPr lang="en-US" dirty="0"/>
              <a:t>Getting help early if struggling academically</a:t>
            </a:r>
          </a:p>
          <a:p>
            <a:pPr marL="0" indent="0">
              <a:buNone/>
            </a:pPr>
            <a:endParaRPr lang="en-US" dirty="0"/>
          </a:p>
        </p:txBody>
      </p:sp>
      <p:pic>
        <p:nvPicPr>
          <p:cNvPr id="5122" name="Picture 2" descr="Implementing tutoring interventions in schools: Five takeaways from…">
            <a:extLst>
              <a:ext uri="{FF2B5EF4-FFF2-40B4-BE49-F238E27FC236}">
                <a16:creationId xmlns:a16="http://schemas.microsoft.com/office/drawing/2014/main" id="{CA28F5B3-7223-29C4-0AAC-7F19759A92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108960"/>
            <a:ext cx="6248400"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621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09271-7A5A-274A-10F8-082845F9C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9A578-0E11-8C58-F9D5-4C10933FCA8C}"/>
              </a:ext>
            </a:extLst>
          </p:cNvPr>
          <p:cNvSpPr>
            <a:spLocks noGrp="1"/>
          </p:cNvSpPr>
          <p:nvPr>
            <p:ph type="title"/>
          </p:nvPr>
        </p:nvSpPr>
        <p:spPr/>
        <p:txBody>
          <a:bodyPr/>
          <a:lstStyle/>
          <a:p>
            <a:r>
              <a:rPr lang="en-CA" dirty="0"/>
              <a:t>Student Services Contacts</a:t>
            </a:r>
            <a:endParaRPr lang="en-US" dirty="0"/>
          </a:p>
        </p:txBody>
      </p:sp>
      <p:sp>
        <p:nvSpPr>
          <p:cNvPr id="3" name="Content Placeholder 2">
            <a:extLst>
              <a:ext uri="{FF2B5EF4-FFF2-40B4-BE49-F238E27FC236}">
                <a16:creationId xmlns:a16="http://schemas.microsoft.com/office/drawing/2014/main" id="{C58F04B9-755B-D6F8-D9CF-9F66CF40D8AC}"/>
              </a:ext>
            </a:extLst>
          </p:cNvPr>
          <p:cNvSpPr>
            <a:spLocks noGrp="1"/>
          </p:cNvSpPr>
          <p:nvPr>
            <p:ph idx="1"/>
          </p:nvPr>
        </p:nvSpPr>
        <p:spPr/>
        <p:txBody>
          <a:bodyPr/>
          <a:lstStyle/>
          <a:p>
            <a:r>
              <a:rPr lang="en-US" dirty="0"/>
              <a:t>Student Services team contact info</a:t>
            </a:r>
          </a:p>
          <a:p>
            <a:r>
              <a:rPr lang="en-US" dirty="0"/>
              <a:t>Department Heads and Instructors</a:t>
            </a:r>
          </a:p>
          <a:p>
            <a:r>
              <a:rPr lang="en-US" dirty="0"/>
              <a:t>Financial Services and Scheduling support</a:t>
            </a:r>
          </a:p>
          <a:p>
            <a:r>
              <a:rPr lang="en-US" dirty="0"/>
              <a:t>Emergency contacts</a:t>
            </a:r>
          </a:p>
          <a:p>
            <a:pPr marL="0" indent="0">
              <a:buNone/>
            </a:pPr>
            <a:endParaRPr lang="en-US" dirty="0"/>
          </a:p>
        </p:txBody>
      </p:sp>
      <p:pic>
        <p:nvPicPr>
          <p:cNvPr id="6146" name="Picture 2" descr="Student Support Services | Heartland Community College">
            <a:extLst>
              <a:ext uri="{FF2B5EF4-FFF2-40B4-BE49-F238E27FC236}">
                <a16:creationId xmlns:a16="http://schemas.microsoft.com/office/drawing/2014/main" id="{D941DBE6-9F2D-CC3D-D4CF-6DA6DCFB4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133600"/>
            <a:ext cx="6299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059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2AE9-A121-AFDF-9C36-86D2A27C1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F907B-2AD7-CA70-7D75-8A261D0758F6}"/>
              </a:ext>
            </a:extLst>
          </p:cNvPr>
          <p:cNvSpPr>
            <a:spLocks noGrp="1"/>
          </p:cNvSpPr>
          <p:nvPr>
            <p:ph type="title"/>
          </p:nvPr>
        </p:nvSpPr>
        <p:spPr/>
        <p:txBody>
          <a:bodyPr/>
          <a:lstStyle/>
          <a:p>
            <a:r>
              <a:rPr lang="en-CA" dirty="0"/>
              <a:t>Emergencies &amp; Crisis Support</a:t>
            </a:r>
            <a:endParaRPr lang="en-US" dirty="0"/>
          </a:p>
        </p:txBody>
      </p:sp>
      <p:sp>
        <p:nvSpPr>
          <p:cNvPr id="3" name="Content Placeholder 2">
            <a:extLst>
              <a:ext uri="{FF2B5EF4-FFF2-40B4-BE49-F238E27FC236}">
                <a16:creationId xmlns:a16="http://schemas.microsoft.com/office/drawing/2014/main" id="{CB455BA6-965C-440E-38FD-49B8F843C685}"/>
              </a:ext>
            </a:extLst>
          </p:cNvPr>
          <p:cNvSpPr>
            <a:spLocks noGrp="1"/>
          </p:cNvSpPr>
          <p:nvPr>
            <p:ph idx="1"/>
          </p:nvPr>
        </p:nvSpPr>
        <p:spPr/>
        <p:txBody>
          <a:bodyPr/>
          <a:lstStyle/>
          <a:p>
            <a:r>
              <a:rPr lang="en-US" dirty="0"/>
              <a:t>Emergency number: 911</a:t>
            </a:r>
          </a:p>
          <a:p>
            <a:r>
              <a:rPr lang="en-US" dirty="0"/>
              <a:t>Campus safety and security contacts</a:t>
            </a:r>
          </a:p>
          <a:p>
            <a:r>
              <a:rPr lang="en-US" dirty="0"/>
              <a:t>Crisis lines: mental health, suicide prevention</a:t>
            </a:r>
          </a:p>
          <a:p>
            <a:r>
              <a:rPr lang="en-US" dirty="0"/>
              <a:t>Critical incident procedures</a:t>
            </a:r>
          </a:p>
          <a:p>
            <a:pPr marL="0" indent="0">
              <a:buNone/>
            </a:pPr>
            <a:endParaRPr lang="en-US" dirty="0"/>
          </a:p>
        </p:txBody>
      </p:sp>
      <p:pic>
        <p:nvPicPr>
          <p:cNvPr id="7170" name="Picture 2" descr="KGH Foundation | World-Class Health Care at Home">
            <a:extLst>
              <a:ext uri="{FF2B5EF4-FFF2-40B4-BE49-F238E27FC236}">
                <a16:creationId xmlns:a16="http://schemas.microsoft.com/office/drawing/2014/main" id="{CC1F6A10-AC6F-D6D8-158E-A0C9343DA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200" y="1473200"/>
            <a:ext cx="5384800" cy="538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330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7A156-32D7-B11C-7911-21FF0E89B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1C82B-6A18-24A9-C18D-3FFD21D95F1E}"/>
              </a:ext>
            </a:extLst>
          </p:cNvPr>
          <p:cNvSpPr>
            <a:spLocks noGrp="1"/>
          </p:cNvSpPr>
          <p:nvPr>
            <p:ph type="title"/>
          </p:nvPr>
        </p:nvSpPr>
        <p:spPr/>
        <p:txBody>
          <a:bodyPr/>
          <a:lstStyle/>
          <a:p>
            <a:r>
              <a:rPr lang="en-CA" dirty="0"/>
              <a:t>Q&amp;A</a:t>
            </a:r>
            <a:endParaRPr lang="en-US" dirty="0"/>
          </a:p>
        </p:txBody>
      </p:sp>
      <p:sp>
        <p:nvSpPr>
          <p:cNvPr id="3" name="Content Placeholder 2">
            <a:extLst>
              <a:ext uri="{FF2B5EF4-FFF2-40B4-BE49-F238E27FC236}">
                <a16:creationId xmlns:a16="http://schemas.microsoft.com/office/drawing/2014/main" id="{CAC58290-645F-1F71-E271-6FB59C7E9777}"/>
              </a:ext>
            </a:extLst>
          </p:cNvPr>
          <p:cNvSpPr>
            <a:spLocks noGrp="1"/>
          </p:cNvSpPr>
          <p:nvPr>
            <p:ph idx="1"/>
          </p:nvPr>
        </p:nvSpPr>
        <p:spPr/>
        <p:txBody>
          <a:bodyPr/>
          <a:lstStyle/>
          <a:p>
            <a:r>
              <a:rPr lang="en-US" dirty="0"/>
              <a:t>Your questions are welcome</a:t>
            </a:r>
          </a:p>
          <a:p>
            <a:r>
              <a:rPr lang="en-US"/>
              <a:t>We are here to support your success and well-being</a:t>
            </a:r>
          </a:p>
          <a:p>
            <a:pPr marL="0" indent="0">
              <a:buNone/>
            </a:pPr>
            <a:endParaRPr lang="en-US" dirty="0"/>
          </a:p>
        </p:txBody>
      </p:sp>
    </p:spTree>
    <p:extLst>
      <p:ext uri="{BB962C8B-B14F-4D97-AF65-F5344CB8AC3E}">
        <p14:creationId xmlns:p14="http://schemas.microsoft.com/office/powerpoint/2010/main" val="3136522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sign with white text&#10;&#10;AI-generated content may be incorrect.">
            <a:extLst>
              <a:ext uri="{FF2B5EF4-FFF2-40B4-BE49-F238E27FC236}">
                <a16:creationId xmlns:a16="http://schemas.microsoft.com/office/drawing/2014/main" id="{DC54C2CE-7120-076A-22A5-DB10822EF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896" y="1566814"/>
            <a:ext cx="6236208" cy="2819400"/>
          </a:xfrm>
          <a:prstGeom prst="rect">
            <a:avLst/>
          </a:prstGeom>
        </p:spPr>
      </p:pic>
    </p:spTree>
    <p:extLst>
      <p:ext uri="{BB962C8B-B14F-4D97-AF65-F5344CB8AC3E}">
        <p14:creationId xmlns:p14="http://schemas.microsoft.com/office/powerpoint/2010/main" val="4181280226"/>
      </p:ext>
    </p:extLst>
  </p:cSld>
  <p:clrMapOvr>
    <a:masterClrMapping/>
  </p:clrMapOvr>
</p:sld>
</file>

<file path=ppt/theme/theme1.xml><?xml version="1.0" encoding="utf-8"?>
<a:theme xmlns:a="http://schemas.openxmlformats.org/drawingml/2006/main" name="Office Theme">
  <a:themeElements>
    <a:clrScheme name="CAT THEME">
      <a:dk1>
        <a:srgbClr val="262626"/>
      </a:dk1>
      <a:lt1>
        <a:srgbClr val="FFFFFF"/>
      </a:lt1>
      <a:dk2>
        <a:srgbClr val="000000"/>
      </a:dk2>
      <a:lt2>
        <a:srgbClr val="FF1949"/>
      </a:lt2>
      <a:accent1>
        <a:srgbClr val="FF1949"/>
      </a:accent1>
      <a:accent2>
        <a:srgbClr val="FF1949"/>
      </a:accent2>
      <a:accent3>
        <a:srgbClr val="262626"/>
      </a:accent3>
      <a:accent4>
        <a:srgbClr val="FEE3E9"/>
      </a:accent4>
      <a:accent5>
        <a:srgbClr val="FFC7D3"/>
      </a:accent5>
      <a:accent6>
        <a:srgbClr val="FF7591"/>
      </a:accent6>
      <a:hlink>
        <a:srgbClr val="FF1949"/>
      </a:hlink>
      <a:folHlink>
        <a:srgbClr val="FF7591"/>
      </a:folHlink>
    </a:clrScheme>
    <a:fontScheme name="Centre for Arts and Technology (1)">
      <a:majorFont>
        <a:latin typeface="Inter V Black"/>
        <a:ea typeface=""/>
        <a:cs typeface=""/>
      </a:majorFont>
      <a:minorFont>
        <a:latin typeface="Inter V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23BA745CC14F41AB3D62F7664EB82A" ma:contentTypeVersion="6" ma:contentTypeDescription="Create a new document." ma:contentTypeScope="" ma:versionID="40a355ae6f00443ced710177dc733e1b">
  <xsd:schema xmlns:xsd="http://www.w3.org/2001/XMLSchema" xmlns:xs="http://www.w3.org/2001/XMLSchema" xmlns:p="http://schemas.microsoft.com/office/2006/metadata/properties" xmlns:ns2="4cb0889b-3daa-460f-a8a4-88ba0ef1eeeb" xmlns:ns3="64a0e078-4ca9-4390-9dab-cf8e5f3f5844" xmlns:ns4="6e852093-0c69-4ee9-939e-79d070b7a062" xmlns:ns5="95d51a3d-da9f-4472-87bb-fa38ab3233d5" targetNamespace="http://schemas.microsoft.com/office/2006/metadata/properties" ma:root="true" ma:fieldsID="8a5771749ab31b94d8d5785254dc08aa" ns2:_="" ns3:_="" ns4:_="" ns5:_="">
    <xsd:import namespace="4cb0889b-3daa-460f-a8a4-88ba0ef1eeeb"/>
    <xsd:import namespace="64a0e078-4ca9-4390-9dab-cf8e5f3f5844"/>
    <xsd:import namespace="6e852093-0c69-4ee9-939e-79d070b7a062"/>
    <xsd:import namespace="95d51a3d-da9f-4472-87bb-fa38ab3233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MediaServiceObjectDetectorVersions" minOccurs="0"/>
                <xsd:element ref="ns4:lcf76f155ced4ddcb4097134ff3c332f" minOccurs="0"/>
                <xsd:element ref="ns5:TaxCatchAll"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b0889b-3daa-460f-a8a4-88ba0ef1ee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a0e078-4ca9-4390-9dab-cf8e5f3f584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852093-0c69-4ee9-939e-79d070b7a062" elementFormDefault="qualified">
    <xsd:import namespace="http://schemas.microsoft.com/office/2006/documentManagement/types"/>
    <xsd:import namespace="http://schemas.microsoft.com/office/infopath/2007/PartnerControls"/>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6a1c81-55a8-4092-b799-de282585270f"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d51a3d-da9f-4472-87bb-fa38ab3233d5"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8cfd732-a6d9-43a0-bb20-c9e17450466e}" ma:internalName="TaxCatchAll" ma:showField="CatchAllData" ma:web="95d51a3d-da9f-4472-87bb-fa38ab3233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5d51a3d-da9f-4472-87bb-fa38ab3233d5" xsi:nil="true"/>
    <lcf76f155ced4ddcb4097134ff3c332f xmlns="6e852093-0c69-4ee9-939e-79d070b7a06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0A2DE7-3A31-40FC-AA99-77A39A25F2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b0889b-3daa-460f-a8a4-88ba0ef1eeeb"/>
    <ds:schemaRef ds:uri="64a0e078-4ca9-4390-9dab-cf8e5f3f5844"/>
    <ds:schemaRef ds:uri="6e852093-0c69-4ee9-939e-79d070b7a062"/>
    <ds:schemaRef ds:uri="95d51a3d-da9f-4472-87bb-fa38ab3233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2F366B-F926-476C-9D38-D0F7EDCA4E6F}">
  <ds:schemaRefs>
    <ds:schemaRef ds:uri="http://schemas.microsoft.com/sharepoint/v3/contenttype/forms"/>
  </ds:schemaRefs>
</ds:datastoreItem>
</file>

<file path=customXml/itemProps3.xml><?xml version="1.0" encoding="utf-8"?>
<ds:datastoreItem xmlns:ds="http://schemas.openxmlformats.org/officeDocument/2006/customXml" ds:itemID="{C32E9C6C-56B3-4343-A573-238B35E3126E}">
  <ds:schemaRefs>
    <ds:schemaRef ds:uri="http://schemas.microsoft.com/office/2006/metadata/properties"/>
    <ds:schemaRef ds:uri="http://schemas.microsoft.com/office/infopath/2007/PartnerControls"/>
    <ds:schemaRef ds:uri="95d51a3d-da9f-4472-87bb-fa38ab3233d5"/>
    <ds:schemaRef ds:uri="6e852093-0c69-4ee9-939e-79d070b7a062"/>
  </ds:schemaRefs>
</ds:datastoreItem>
</file>

<file path=docProps/app.xml><?xml version="1.0" encoding="utf-8"?>
<Properties xmlns="http://schemas.openxmlformats.org/officeDocument/2006/extended-properties" xmlns:vt="http://schemas.openxmlformats.org/officeDocument/2006/docPropsVTypes">
  <TotalTime>1278</TotalTime>
  <Words>1391</Words>
  <Application>Microsoft Office PowerPoint</Application>
  <PresentationFormat>Widescreen</PresentationFormat>
  <Paragraphs>114</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Inter V Black</vt:lpstr>
      <vt:lpstr>Inter V Bold</vt:lpstr>
      <vt:lpstr>Inter V Light</vt:lpstr>
      <vt:lpstr>Office Theme</vt:lpstr>
      <vt:lpstr>PowerPoint Presentation</vt:lpstr>
      <vt:lpstr>Welcome &amp; Overview</vt:lpstr>
      <vt:lpstr>About Our College &amp; City</vt:lpstr>
      <vt:lpstr>Daily Life in Kelowna</vt:lpstr>
      <vt:lpstr>Housing  &amp; Tenancy Rights </vt:lpstr>
      <vt:lpstr>Immigration, Work, and PGWP</vt:lpstr>
      <vt:lpstr>Health, Safety, and Insurance</vt:lpstr>
      <vt:lpstr>Cultural Adjustment &amp; Inclusion</vt:lpstr>
      <vt:lpstr>Academic Success Resources</vt:lpstr>
      <vt:lpstr>Student Services Contacts</vt:lpstr>
      <vt:lpstr>Emergencies &amp; Crisis Support</vt:lpstr>
      <vt:lpstr>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Janell Alm</dc:creator>
  <cp:lastModifiedBy>Matt Redmond</cp:lastModifiedBy>
  <cp:revision>21</cp:revision>
  <dcterms:created xsi:type="dcterms:W3CDTF">2023-12-06T22:37:01Z</dcterms:created>
  <dcterms:modified xsi:type="dcterms:W3CDTF">2025-08-12T15:58:19Z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0x0101003523BA745CC14F41AB3D62F7664EB82A</vt:lpwstr>
  </property>
</Properties>
</file>